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7" r:id="rId2"/>
    <p:sldId id="257" r:id="rId3"/>
    <p:sldId id="320" r:id="rId4"/>
    <p:sldId id="298" r:id="rId5"/>
    <p:sldId id="316" r:id="rId6"/>
    <p:sldId id="299" r:id="rId7"/>
    <p:sldId id="276" r:id="rId8"/>
    <p:sldId id="317" r:id="rId9"/>
    <p:sldId id="300" r:id="rId10"/>
    <p:sldId id="266" r:id="rId11"/>
    <p:sldId id="258" r:id="rId12"/>
    <p:sldId id="306" r:id="rId13"/>
    <p:sldId id="309" r:id="rId14"/>
    <p:sldId id="310" r:id="rId15"/>
    <p:sldId id="262" r:id="rId16"/>
    <p:sldId id="314" r:id="rId17"/>
    <p:sldId id="259" r:id="rId18"/>
    <p:sldId id="315" r:id="rId19"/>
    <p:sldId id="318" r:id="rId20"/>
    <p:sldId id="3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1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lcolpog\Downloads\Copy%20of%20figure%20Zhang%202021%20critical%20levels%20souther%20states%20(1)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lcolpog\Downloads\Copy%20of%20figure%20Zhang%202021%20critical%20levels%20souther%20states%20(1)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Sheet3!$I$3:$I$15</cx:f>
        <cx:lvl ptCount="13" formatCode="General">
          <cx:pt idx="0">27.599999999999998</cx:pt>
          <cx:pt idx="1">21.599999999999998</cx:pt>
          <cx:pt idx="2">33.600000000000001</cx:pt>
          <cx:pt idx="3">24</cx:pt>
          <cx:pt idx="4">33.600000000000001</cx:pt>
          <cx:pt idx="5">18</cx:pt>
          <cx:pt idx="6">22.800000000000001</cx:pt>
          <cx:pt idx="7">26.399999999999999</cx:pt>
          <cx:pt idx="8">27.599999999999998</cx:pt>
          <cx:pt idx="9">20.399999999999999</cx:pt>
          <cx:pt idx="10">26.399999999999999</cx:pt>
          <cx:pt idx="11">18</cx:pt>
          <cx:pt idx="12">16.800000000000001</cx:pt>
        </cx:lvl>
      </cx:numDim>
    </cx:data>
    <cx:data id="1">
      <cx:numDim type="val">
        <cx:f>Sheet3!$J$3:$J$15</cx:f>
        <cx:lvl ptCount="13" formatCode="General">
          <cx:pt idx="0">13.199999999999999</cx:pt>
          <cx:pt idx="1">16.800000000000001</cx:pt>
          <cx:pt idx="2">19.199999999999999</cx:pt>
          <cx:pt idx="3">21.599999999999998</cx:pt>
          <cx:pt idx="4">21.599999999999998</cx:pt>
          <cx:pt idx="5">42</cx:pt>
          <cx:pt idx="6">38.399999999999999</cx:pt>
        </cx:lvl>
      </cx:numDim>
    </cx:data>
    <cx:data id="2">
      <cx:numDim type="val">
        <cx:f>Sheet3!$K$3:$K$15</cx:f>
        <cx:lvl ptCount="13" formatCode="General">
          <cx:pt idx="0">21.599999999999998</cx:pt>
          <cx:pt idx="1">20.399999999999999</cx:pt>
          <cx:pt idx="2">24</cx:pt>
          <cx:pt idx="3">16.800000000000001</cx:pt>
          <cx:pt idx="4">20.399999999999999</cx:pt>
          <cx:pt idx="5">21.599999999999998</cx:pt>
        </cx:lvl>
      </cx:numDim>
    </cx:data>
    <cx:data id="3">
      <cx:numDim type="val">
        <cx:f>Sheet3!$L$3:$L$15</cx:f>
        <cx:lvl ptCount="13" formatCode="General">
          <cx:pt idx="0">40.799999999999997</cx:pt>
          <cx:pt idx="1">22.800000000000001</cx:pt>
          <cx:pt idx="2">24</cx:pt>
          <cx:pt idx="3">31.199999999999999</cx:pt>
          <cx:pt idx="4">30</cx:pt>
          <cx:pt idx="5">27.599999999999998</cx:pt>
        </cx:lvl>
      </cx:numDim>
    </cx:data>
    <cx:data id="4">
      <cx:numDim type="val">
        <cx:f>Sheet3!$M$3:$M$15</cx:f>
        <cx:lvl ptCount="13" formatCode="General">
          <cx:pt idx="0">39.600000000000001</cx:pt>
          <cx:pt idx="1">33.600000000000001</cx:pt>
          <cx:pt idx="2">33.600000000000001</cx:pt>
          <cx:pt idx="3">21.599999999999998</cx:pt>
          <cx:pt idx="4">20.399999999999999</cx:pt>
        </cx:lvl>
      </cx:numDim>
    </cx:data>
    <cx:data id="5">
      <cx:numDim type="val">
        <cx:f>Sheet3!$N$3:$N$15</cx:f>
        <cx:lvl ptCount="13" formatCode="General"/>
      </cx:numDim>
    </cx:data>
    <cx:data id="6">
      <cx:numDim type="val">
        <cx:f>Sheet3!$O$3:$O$15</cx:f>
        <cx:lvl ptCount="13" formatCode="General">
          <cx:pt idx="0">15.6</cx:pt>
          <cx:pt idx="1">15.6</cx:pt>
          <cx:pt idx="2">6</cx:pt>
        </cx:lvl>
      </cx:numDim>
    </cx:data>
    <cx:data id="7">
      <cx:numDim type="val">
        <cx:f>Sheet3!$P$3:$P$15</cx:f>
        <cx:lvl ptCount="13" formatCode="General">
          <cx:pt idx="0">8.4000000000000004</cx:pt>
          <cx:pt idx="1">10.799999999999999</cx:pt>
          <cx:pt idx="2">8.4000000000000004</cx:pt>
        </cx:lvl>
      </cx:numDim>
    </cx:data>
  </cx:chartData>
  <cx:chart>
    <cx:plotArea>
      <cx:plotAreaRegion>
        <cx:plotSurface>
          <cx:spPr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x:spPr>
        </cx:plotSurface>
        <cx:series layoutId="boxWhisker" uniqueId="{C35BC21F-6CBE-4CDA-BE08-F9D6B41593AC}">
          <cx:tx>
            <cx:txData>
              <cx:f>Sheet3!$I$2</cx:f>
              <cx:v>Corn</cx:v>
            </cx:txData>
          </cx:tx>
          <cx:spPr>
            <a:solidFill>
              <a:schemeClr val="bg1"/>
            </a:solidFill>
          </cx:spPr>
          <cx:dataId val="0"/>
          <cx:layoutPr>
            <cx:statistics quartileMethod="exclusive"/>
          </cx:layoutPr>
        </cx:series>
        <cx:series layoutId="boxWhisker" uniqueId="{82DC68F8-33D0-4AD7-AC42-17DF65632887}">
          <cx:tx>
            <cx:txData>
              <cx:f>Sheet3!$J$2</cx:f>
              <cx:v>Cotton</cx:v>
            </cx:txData>
          </cx:tx>
          <cx:spPr>
            <a:solidFill>
              <a:schemeClr val="bg1"/>
            </a:solidFill>
          </cx:spPr>
          <cx:dataId val="1"/>
          <cx:layoutPr>
            <cx:statistics quartileMethod="exclusive"/>
          </cx:layoutPr>
        </cx:series>
        <cx:series layoutId="boxWhisker" uniqueId="{CA9CE056-B510-4DDD-ACF2-A5994FC0C33B}">
          <cx:tx>
            <cx:txData>
              <cx:f>Sheet3!$K$2</cx:f>
              <cx:v>Peanut</cx:v>
            </cx:txData>
          </cx:tx>
          <cx:spPr>
            <a:solidFill>
              <a:schemeClr val="bg1"/>
            </a:solidFill>
          </cx:spPr>
          <cx:dataId val="2"/>
          <cx:layoutPr>
            <cx:statistics quartileMethod="exclusive"/>
          </cx:layoutPr>
        </cx:series>
        <cx:series layoutId="boxWhisker" uniqueId="{5E8343A1-FE5C-4FA4-9C2F-84F984D6FB93}">
          <cx:tx>
            <cx:txData>
              <cx:f>Sheet3!$L$2</cx:f>
              <cx:v>Soybean</cx:v>
            </cx:txData>
          </cx:tx>
          <cx:spPr>
            <a:solidFill>
              <a:schemeClr val="bg1"/>
            </a:solidFill>
            <a:ln>
              <a:solidFill>
                <a:schemeClr val="tx1"/>
              </a:solidFill>
            </a:ln>
          </cx:spPr>
          <cx:dataId val="3"/>
          <cx:layoutPr>
            <cx:statistics quartileMethod="exclusive"/>
          </cx:layoutPr>
        </cx:series>
        <cx:series layoutId="boxWhisker" uniqueId="{DD4C96E8-15F9-4CDC-90F1-A5746DDF7070}">
          <cx:tx>
            <cx:txData>
              <cx:f>Sheet3!$M$2</cx:f>
              <cx:v>Wheat</cx:v>
            </cx:txData>
          </cx:tx>
          <cx:spPr>
            <a:solidFill>
              <a:schemeClr val="bg1"/>
            </a:solidFill>
          </cx:spPr>
          <cx:dataId val="4"/>
          <cx:layoutPr>
            <cx:visibility meanLine="1"/>
            <cx:statistics quartileMethod="exclusive"/>
          </cx:layoutPr>
        </cx:series>
        <cx:series layoutId="boxWhisker" uniqueId="{807C20B2-057A-40BA-98C8-B5A3C0E08EB8}">
          <cx:tx>
            <cx:txData>
              <cx:f>Sheet3!$N$2</cx:f>
              <cx:v/>
            </cx:txData>
          </cx:tx>
          <cx:dataId val="5"/>
          <cx:layoutPr>
            <cx:statistics quartileMethod="exclusive"/>
          </cx:layoutPr>
        </cx:series>
        <cx:series layoutId="boxWhisker" uniqueId="{6E3A0CCE-C507-4E96-B395-20FD447F64FF}">
          <cx:tx>
            <cx:txData>
              <cx:f>Sheet3!$O$2</cx:f>
              <cx:v>Wheat </cx:v>
            </cx:txData>
          </cx:tx>
          <cx:spPr>
            <a:solidFill>
              <a:schemeClr val="bg1"/>
            </a:solidFill>
          </cx:spPr>
          <cx:dataId val="6"/>
          <cx:layoutPr>
            <cx:statistics quartileMethod="exclusive"/>
          </cx:layoutPr>
        </cx:series>
        <cx:series layoutId="boxWhisker" uniqueId="{CF467ABB-23AE-4C8C-AEDD-4835CD80019D}">
          <cx:tx>
            <cx:txData>
              <cx:f>Sheet3!$P$2</cx:f>
              <cx:v>Corn</cx:v>
            </cx:txData>
          </cx:tx>
          <cx:spPr>
            <a:solidFill>
              <a:schemeClr val="bg1"/>
            </a:solidFill>
          </cx:spPr>
          <cx:dataId val="7"/>
          <cx:layoutPr>
            <cx:statistics quartileMethod="exclusive"/>
          </cx:layoutPr>
        </cx:series>
      </cx:plotAreaRegion>
      <cx:axis id="0" hidden="1">
        <cx:catScaling gapWidth="0.230000004"/>
        <cx:tickLabels/>
      </cx:axis>
      <cx:axis id="1">
        <cx:valScaling max="100"/>
        <cx:title>
          <cx:tx>
            <cx:rich>
              <a:bodyPr spcFirstLastPara="1" vertOverflow="ellipsis" wrap="square" lIns="0" tIns="0" rIns="0" bIns="0" anchor="ctr" anchorCtr="1"/>
              <a:lstStyle/>
              <a:p>
                <a:pPr algn="ctr">
                  <a:defRPr/>
                </a:pPr>
                <a:r>
                  <a:rPr lang="en-US"/>
                  <a:t>Mehlich-3 P (mg/dm</a:t>
                </a:r>
                <a:r>
                  <a:rPr lang="en-US" baseline="30000"/>
                  <a:t>3</a:t>
                </a:r>
                <a:r>
                  <a:rPr lang="en-US"/>
                  <a:t>)</a:t>
                </a:r>
              </a:p>
            </cx:rich>
          </cx:tx>
        </cx:title>
        <cx:majorGridlines/>
        <cx:tickLabels/>
      </cx:axis>
    </cx:plotArea>
  </cx:chart>
  <cx:spPr>
    <a:ln>
      <a:noFill/>
    </a:ln>
  </cx:spPr>
  <cx:clrMapOvr bg1="lt1" tx1="dk1" bg2="lt2" tx2="dk2" accent1="accent1" accent2="accent2" accent3="accent3" accent4="accent4" accent5="accent5" accent6="accent6" hlink="hlink" folHlink="folHlink"/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Sheet3!$I$3:$I$15</cx:f>
        <cx:lvl ptCount="13" formatCode="General">
          <cx:pt idx="0">27.599999999999998</cx:pt>
          <cx:pt idx="1">21.599999999999998</cx:pt>
          <cx:pt idx="2">33.600000000000001</cx:pt>
          <cx:pt idx="3">24</cx:pt>
          <cx:pt idx="4">33.600000000000001</cx:pt>
          <cx:pt idx="5">18</cx:pt>
          <cx:pt idx="6">22.800000000000001</cx:pt>
          <cx:pt idx="7">26.399999999999999</cx:pt>
          <cx:pt idx="8">27.599999999999998</cx:pt>
          <cx:pt idx="9">20.399999999999999</cx:pt>
          <cx:pt idx="10">26.399999999999999</cx:pt>
          <cx:pt idx="11">18</cx:pt>
          <cx:pt idx="12">16.800000000000001</cx:pt>
        </cx:lvl>
      </cx:numDim>
    </cx:data>
    <cx:data id="1">
      <cx:numDim type="val">
        <cx:f>Sheet3!$J$3:$J$15</cx:f>
        <cx:lvl ptCount="13" formatCode="General">
          <cx:pt idx="0">13.199999999999999</cx:pt>
          <cx:pt idx="1">16.800000000000001</cx:pt>
          <cx:pt idx="2">19.199999999999999</cx:pt>
          <cx:pt idx="3">21.599999999999998</cx:pt>
          <cx:pt idx="4">21.599999999999998</cx:pt>
          <cx:pt idx="5">42</cx:pt>
          <cx:pt idx="6">38.399999999999999</cx:pt>
        </cx:lvl>
      </cx:numDim>
    </cx:data>
    <cx:data id="2">
      <cx:numDim type="val">
        <cx:f>Sheet3!$K$3:$K$15</cx:f>
        <cx:lvl ptCount="13" formatCode="General">
          <cx:pt idx="0">21.599999999999998</cx:pt>
          <cx:pt idx="1">20.399999999999999</cx:pt>
          <cx:pt idx="2">24</cx:pt>
          <cx:pt idx="3">16.800000000000001</cx:pt>
          <cx:pt idx="4">20.399999999999999</cx:pt>
          <cx:pt idx="5">21.599999999999998</cx:pt>
        </cx:lvl>
      </cx:numDim>
    </cx:data>
    <cx:data id="3">
      <cx:numDim type="val">
        <cx:f>Sheet3!$L$3:$L$15</cx:f>
        <cx:lvl ptCount="13" formatCode="General">
          <cx:pt idx="0">40.799999999999997</cx:pt>
          <cx:pt idx="1">22.800000000000001</cx:pt>
          <cx:pt idx="2">24</cx:pt>
          <cx:pt idx="3">31.199999999999999</cx:pt>
          <cx:pt idx="4">30</cx:pt>
          <cx:pt idx="5">27.599999999999998</cx:pt>
        </cx:lvl>
      </cx:numDim>
    </cx:data>
    <cx:data id="4">
      <cx:numDim type="val">
        <cx:f>Sheet3!$M$3:$M$15</cx:f>
        <cx:lvl ptCount="13" formatCode="General">
          <cx:pt idx="0">39.600000000000001</cx:pt>
          <cx:pt idx="1">33.600000000000001</cx:pt>
          <cx:pt idx="2">33.600000000000001</cx:pt>
          <cx:pt idx="3">21.599999999999998</cx:pt>
          <cx:pt idx="4">20.399999999999999</cx:pt>
        </cx:lvl>
      </cx:numDim>
    </cx:data>
    <cx:data id="5">
      <cx:numDim type="val">
        <cx:f>Sheet3!$N$3:$N$15</cx:f>
        <cx:lvl ptCount="13" formatCode="General"/>
      </cx:numDim>
    </cx:data>
    <cx:data id="6">
      <cx:numDim type="val">
        <cx:f>Sheet3!$O$3:$O$15</cx:f>
        <cx:lvl ptCount="13" formatCode="General">
          <cx:pt idx="0">15.6</cx:pt>
          <cx:pt idx="1">15.6</cx:pt>
          <cx:pt idx="2">6</cx:pt>
        </cx:lvl>
      </cx:numDim>
    </cx:data>
    <cx:data id="7">
      <cx:numDim type="val">
        <cx:f>Sheet3!$P$3:$P$15</cx:f>
        <cx:lvl ptCount="13" formatCode="General">
          <cx:pt idx="0">8.4000000000000004</cx:pt>
          <cx:pt idx="1">10.799999999999999</cx:pt>
          <cx:pt idx="2">8.4000000000000004</cx:pt>
        </cx:lvl>
      </cx:numDim>
    </cx:data>
  </cx:chartData>
  <cx:chart>
    <cx:plotArea>
      <cx:plotAreaRegion>
        <cx:plotSurface>
          <cx:spPr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x:spPr>
        </cx:plotSurface>
        <cx:series layoutId="boxWhisker" uniqueId="{C35BC21F-6CBE-4CDA-BE08-F9D6B41593AC}">
          <cx:tx>
            <cx:txData>
              <cx:f>Sheet3!$I$2</cx:f>
              <cx:v>Corn</cx:v>
            </cx:txData>
          </cx:tx>
          <cx:spPr>
            <a:solidFill>
              <a:schemeClr val="bg1"/>
            </a:solidFill>
          </cx:spPr>
          <cx:dataId val="0"/>
          <cx:layoutPr>
            <cx:statistics quartileMethod="exclusive"/>
          </cx:layoutPr>
        </cx:series>
        <cx:series layoutId="boxWhisker" uniqueId="{82DC68F8-33D0-4AD7-AC42-17DF65632887}">
          <cx:tx>
            <cx:txData>
              <cx:f>Sheet3!$J$2</cx:f>
              <cx:v>Cotton</cx:v>
            </cx:txData>
          </cx:tx>
          <cx:spPr>
            <a:solidFill>
              <a:schemeClr val="bg1"/>
            </a:solidFill>
          </cx:spPr>
          <cx:dataId val="1"/>
          <cx:layoutPr>
            <cx:statistics quartileMethod="exclusive"/>
          </cx:layoutPr>
        </cx:series>
        <cx:series layoutId="boxWhisker" uniqueId="{CA9CE056-B510-4DDD-ACF2-A5994FC0C33B}">
          <cx:tx>
            <cx:txData>
              <cx:f>Sheet3!$K$2</cx:f>
              <cx:v>Peanut</cx:v>
            </cx:txData>
          </cx:tx>
          <cx:spPr>
            <a:solidFill>
              <a:schemeClr val="bg1"/>
            </a:solidFill>
          </cx:spPr>
          <cx:dataId val="2"/>
          <cx:layoutPr>
            <cx:statistics quartileMethod="exclusive"/>
          </cx:layoutPr>
        </cx:series>
        <cx:series layoutId="boxWhisker" uniqueId="{5E8343A1-FE5C-4FA4-9C2F-84F984D6FB93}">
          <cx:tx>
            <cx:txData>
              <cx:f>Sheet3!$L$2</cx:f>
              <cx:v>Soybean</cx:v>
            </cx:txData>
          </cx:tx>
          <cx:spPr>
            <a:solidFill>
              <a:schemeClr val="bg1"/>
            </a:solidFill>
            <a:ln>
              <a:solidFill>
                <a:schemeClr val="tx1"/>
              </a:solidFill>
            </a:ln>
          </cx:spPr>
          <cx:dataId val="3"/>
          <cx:layoutPr>
            <cx:statistics quartileMethod="exclusive"/>
          </cx:layoutPr>
        </cx:series>
        <cx:series layoutId="boxWhisker" uniqueId="{DD4C96E8-15F9-4CDC-90F1-A5746DDF7070}">
          <cx:tx>
            <cx:txData>
              <cx:f>Sheet3!$M$2</cx:f>
              <cx:v>Wheat</cx:v>
            </cx:txData>
          </cx:tx>
          <cx:spPr>
            <a:solidFill>
              <a:schemeClr val="bg1"/>
            </a:solidFill>
          </cx:spPr>
          <cx:dataId val="4"/>
          <cx:layoutPr>
            <cx:visibility meanLine="1"/>
            <cx:statistics quartileMethod="exclusive"/>
          </cx:layoutPr>
        </cx:series>
        <cx:series layoutId="boxWhisker" uniqueId="{807C20B2-057A-40BA-98C8-B5A3C0E08EB8}">
          <cx:tx>
            <cx:txData>
              <cx:f>Sheet3!$N$2</cx:f>
              <cx:v/>
            </cx:txData>
          </cx:tx>
          <cx:dataId val="5"/>
          <cx:layoutPr>
            <cx:statistics quartileMethod="exclusive"/>
          </cx:layoutPr>
        </cx:series>
        <cx:series layoutId="boxWhisker" uniqueId="{6E3A0CCE-C507-4E96-B395-20FD447F64FF}">
          <cx:tx>
            <cx:txData>
              <cx:f>Sheet3!$O$2</cx:f>
              <cx:v>Wheat </cx:v>
            </cx:txData>
          </cx:tx>
          <cx:spPr>
            <a:solidFill>
              <a:schemeClr val="bg1"/>
            </a:solidFill>
          </cx:spPr>
          <cx:dataId val="6"/>
          <cx:layoutPr>
            <cx:statistics quartileMethod="exclusive"/>
          </cx:layoutPr>
        </cx:series>
        <cx:series layoutId="boxWhisker" uniqueId="{CF467ABB-23AE-4C8C-AEDD-4835CD80019D}">
          <cx:tx>
            <cx:txData>
              <cx:f>Sheet3!$P$2</cx:f>
              <cx:v>Corn</cx:v>
            </cx:txData>
          </cx:tx>
          <cx:spPr>
            <a:solidFill>
              <a:schemeClr val="bg1"/>
            </a:solidFill>
          </cx:spPr>
          <cx:dataId val="7"/>
          <cx:layoutPr>
            <cx:statistics quartileMethod="exclusive"/>
          </cx:layoutPr>
        </cx:series>
      </cx:plotAreaRegion>
      <cx:axis id="0" hidden="1">
        <cx:catScaling gapWidth="0.230000004"/>
        <cx:tickLabels/>
      </cx:axis>
      <cx:axis id="1">
        <cx:valScaling max="100"/>
        <cx:title>
          <cx:tx>
            <cx:rich>
              <a:bodyPr spcFirstLastPara="1" vertOverflow="ellipsis" wrap="square" lIns="0" tIns="0" rIns="0" bIns="0" anchor="ctr" anchorCtr="1"/>
              <a:lstStyle/>
              <a:p>
                <a:pPr algn="ctr">
                  <a:defRPr/>
                </a:pPr>
                <a:r>
                  <a:rPr lang="en-US"/>
                  <a:t>Mehlich-3 P (mg/dm</a:t>
                </a:r>
                <a:r>
                  <a:rPr lang="en-US" baseline="30000"/>
                  <a:t>3</a:t>
                </a:r>
                <a:r>
                  <a:rPr lang="en-US"/>
                  <a:t>)</a:t>
                </a:r>
              </a:p>
            </cx:rich>
          </cx:tx>
        </cx:title>
        <cx:majorGridlines/>
        <cx:tickLabels/>
      </cx:axis>
    </cx:plotArea>
  </cx:chart>
  <cx:spPr>
    <a:ln>
      <a:noFill/>
    </a:ln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  <cs:bodyPr rot="-60000000" vert="horz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  <cs:bodyPr rot="-60000000" vert="horz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 rot="0" vert="horz"/>
  </cs:title>
  <cs:trendline>
    <cs:lnRef idx="0"/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  <cs:bodyPr rot="-60000000" vert="horz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  <cs:bodyPr rot="-60000000" vert="horz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  <cs:bodyPr rot="-60000000" vert="horz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 rot="0" vert="horz"/>
  </cs:title>
  <cs:trendline>
    <cs:lnRef idx="0"/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  <cs:bodyPr rot="-60000000" vert="horz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5D62D-D147-4DA1-B7CF-9467953BA1B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FBA7A-29B3-4FCC-8A31-E376D2DF1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2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2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8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5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6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0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7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7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01D96-DCE0-414B-865D-72EED30E42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81DAC-129F-4306-9E0A-EFBCBC9F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5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doi.org/10.1002/saj2.20491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jpe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0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4/relationships/chartEx" Target="../charts/chartEx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Luke_Gatiboni@ncsu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ncagr.gov/agronomi/pdffiles/obook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0323" y="1939922"/>
            <a:ext cx="89324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b="1" i="0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en-US" sz="440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Critical soil test values of P and K for </a:t>
            </a:r>
            <a:r>
              <a:rPr lang="en-US" sz="4400" dirty="0" smtClean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North Carolina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ângulo 4">
            <a:extLst>
              <a:ext uri="{FF2B5EF4-FFF2-40B4-BE49-F238E27FC236}">
                <a16:creationId xmlns:a16="http://schemas.microsoft.com/office/drawing/2014/main" id="{2538A60C-2A5E-4001-B62E-436F4A32F657}"/>
              </a:ext>
            </a:extLst>
          </p:cNvPr>
          <p:cNvSpPr/>
          <p:nvPr/>
        </p:nvSpPr>
        <p:spPr>
          <a:xfrm>
            <a:off x="8164864" y="5007435"/>
            <a:ext cx="3803063" cy="1874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smtClean="0">
                <a:latin typeface="+mj-lt"/>
              </a:rPr>
              <a:t>Luke </a:t>
            </a:r>
            <a:r>
              <a:rPr lang="en-US" sz="2800" b="1" dirty="0" smtClean="0">
                <a:latin typeface="+mj-lt"/>
              </a:rPr>
              <a:t>Gatiboni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smtClean="0">
                <a:latin typeface="+mj-lt"/>
              </a:rPr>
              <a:t>Deanna Osmond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smtClean="0">
                <a:latin typeface="+mj-lt"/>
              </a:rPr>
              <a:t>David Hardy</a:t>
            </a:r>
            <a:endParaRPr lang="en-US" sz="2800" b="1" dirty="0" smtClean="0">
              <a:latin typeface="+mj-lt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dirty="0" smtClean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7260" y="6403459"/>
            <a:ext cx="244066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Luke_Gatiboni@ncsu.edu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3457" y="411292"/>
            <a:ext cx="399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MASTPAWG 2023</a:t>
            </a:r>
            <a:endParaRPr 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47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3280" y="2981174"/>
            <a:ext cx="8932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1 – Long-term trials located in research stations</a:t>
            </a:r>
          </a:p>
          <a:p>
            <a:endParaRPr lang="en-US" sz="20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2 – On-farm trials in high-yielding soybean environments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72"/>
            <a:ext cx="12193057" cy="341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24714" y="4887868"/>
            <a:ext cx="12994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0" i="0" dirty="0" smtClean="0">
                <a:solidFill>
                  <a:srgbClr val="333333"/>
                </a:solidFill>
                <a:effectLst/>
                <a:latin typeface="UniversCondensed"/>
              </a:rPr>
              <a:t>Average </a:t>
            </a:r>
          </a:p>
          <a:p>
            <a:pPr algn="ctr"/>
            <a:r>
              <a:rPr lang="en-US" sz="1000" b="0" i="0" dirty="0" smtClean="0">
                <a:solidFill>
                  <a:srgbClr val="333333"/>
                </a:solidFill>
                <a:effectLst/>
                <a:latin typeface="UniversCondensed"/>
              </a:rPr>
              <a:t>2020 Yield Contest (non-irrigated)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1663009" y="3715966"/>
            <a:ext cx="408983" cy="11610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0850" y="2335399"/>
            <a:ext cx="433599" cy="25440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65330" y="1710047"/>
            <a:ext cx="0" cy="31778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71557" y="1710049"/>
            <a:ext cx="1934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71557" y="2027831"/>
            <a:ext cx="1934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71557" y="2345613"/>
            <a:ext cx="1934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71557" y="2663395"/>
            <a:ext cx="1934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71557" y="2981177"/>
            <a:ext cx="1934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71557" y="3298959"/>
            <a:ext cx="1934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71557" y="3616741"/>
            <a:ext cx="1934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71557" y="3934523"/>
            <a:ext cx="1934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71557" y="4252305"/>
            <a:ext cx="1934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71557" y="4570087"/>
            <a:ext cx="1934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71557" y="4887868"/>
            <a:ext cx="2615227" cy="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58633" y="474936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792215" y="37955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812241" y="28426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60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792215" y="18784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90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 rot="16200000">
            <a:off x="-303013" y="2850767"/>
            <a:ext cx="1916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Soybean Yield (</a:t>
            </a:r>
            <a:r>
              <a:rPr lang="en-US" sz="1400" dirty="0" err="1" smtClean="0"/>
              <a:t>bu</a:t>
            </a:r>
            <a:r>
              <a:rPr lang="en-US" sz="1400" dirty="0" smtClean="0"/>
              <a:t>/acre)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1506247" y="4887868"/>
            <a:ext cx="722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NC </a:t>
            </a:r>
            <a:endParaRPr lang="en-US" sz="1200" dirty="0" smtClean="0"/>
          </a:p>
          <a:p>
            <a:pPr algn="ctr"/>
            <a:r>
              <a:rPr lang="en-US" sz="1200" dirty="0" smtClean="0"/>
              <a:t>Average </a:t>
            </a:r>
            <a:endParaRPr lang="en-US" sz="1200" dirty="0"/>
          </a:p>
        </p:txBody>
      </p:sp>
      <p:sp>
        <p:nvSpPr>
          <p:cNvPr id="41" name="Rectangle 40"/>
          <p:cNvSpPr/>
          <p:nvPr/>
        </p:nvSpPr>
        <p:spPr>
          <a:xfrm>
            <a:off x="1715520" y="3461437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37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45042" y="2100947"/>
            <a:ext cx="4587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81.5</a:t>
            </a:r>
            <a:endParaRPr lang="en-US" sz="1200" dirty="0"/>
          </a:p>
        </p:txBody>
      </p:sp>
      <p:sp>
        <p:nvSpPr>
          <p:cNvPr id="44" name="Rectangle 43"/>
          <p:cNvSpPr/>
          <p:nvPr/>
        </p:nvSpPr>
        <p:spPr>
          <a:xfrm>
            <a:off x="4733925" y="1722430"/>
            <a:ext cx="4487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Two </a:t>
            </a:r>
            <a:r>
              <a:rPr lang="en-US" sz="24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set of trials were used</a:t>
            </a: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60" y="6118055"/>
            <a:ext cx="1606520" cy="60201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003280" y="5349533"/>
            <a:ext cx="4664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3 – Early season corn P CSTV</a:t>
            </a:r>
            <a:endParaRPr lang="en-US" sz="2000" dirty="0"/>
          </a:p>
        </p:txBody>
      </p:sp>
      <p:sp>
        <p:nvSpPr>
          <p:cNvPr id="37" name="Rectangle 36"/>
          <p:cNvSpPr/>
          <p:nvPr/>
        </p:nvSpPr>
        <p:spPr>
          <a:xfrm>
            <a:off x="4733924" y="4362270"/>
            <a:ext cx="5788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Additional greenhouse experiment:</a:t>
            </a: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8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5271" y="485418"/>
            <a:ext cx="4460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1 - P &amp; K LONG-TERM TRIALS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54421" y="1470445"/>
            <a:ext cx="832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Objective: </a:t>
            </a:r>
            <a:r>
              <a:rPr lang="en-US" dirty="0" smtClean="0"/>
              <a:t>Track the P and K CSTVs over the years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128" y="747028"/>
            <a:ext cx="1072646" cy="12687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06128" y="2025908"/>
            <a:ext cx="2534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Nelida Morales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749" y="2137677"/>
            <a:ext cx="8153125" cy="39373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478431" y="6487067"/>
            <a:ext cx="26292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5274"/>
                </a:solidFill>
                <a:latin typeface="Open Sans"/>
                <a:hlinkClick r:id="rId5"/>
              </a:rPr>
              <a:t>https://doi.org/10.1002/saj2.20491</a:t>
            </a:r>
            <a:endParaRPr lang="en-US" sz="1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960" y="4106342"/>
            <a:ext cx="2398187" cy="23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206" y="2308216"/>
            <a:ext cx="4012191" cy="2806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853" y="1148577"/>
            <a:ext cx="1883544" cy="6743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533" y="2374893"/>
            <a:ext cx="3850267" cy="27724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6950" y="5458747"/>
            <a:ext cx="2812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LP(JP) – 64 and 57 mg/dm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QP(95) – 60 and 51 mg/dm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7195" y="393802"/>
            <a:ext cx="1688629" cy="16886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195" y="2308217"/>
            <a:ext cx="1688629" cy="15860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36516" y="1238117"/>
            <a:ext cx="281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Rates of P: 0 to 160 kg P2O5/ha</a:t>
            </a:r>
          </a:p>
          <a:p>
            <a:r>
              <a:rPr lang="en-US" sz="1600" dirty="0" smtClean="0"/>
              <a:t>Rates of K:  0 to 35 kg K2O/ha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" y="444250"/>
            <a:ext cx="517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Tidewater Research Station (since 1966)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66950" y="5458747"/>
            <a:ext cx="2812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LP(JP) – 56 and 67 mg/dm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QP(95) – 77 and 76 mg/dm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636516" y="1238117"/>
            <a:ext cx="2865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Rates of P: 0 to 100 kg P2O5/ha</a:t>
            </a:r>
          </a:p>
          <a:p>
            <a:r>
              <a:rPr lang="en-US" sz="1600" dirty="0" smtClean="0"/>
              <a:t>Rates of K:  0 to 120 kg K2O/ha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" y="444250"/>
            <a:ext cx="5515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Peanut Belt Research Station (since 1982)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79" y="2211214"/>
            <a:ext cx="4120522" cy="29229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6" y="2293693"/>
            <a:ext cx="3990974" cy="2840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559" y="1093373"/>
            <a:ext cx="2037742" cy="7295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34175" y="5458747"/>
            <a:ext cx="2135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LP(JP) – 66 mg/dm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QP(95) – 57 mg/dm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5394" y="4195081"/>
            <a:ext cx="1845005" cy="1878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394" y="1034192"/>
            <a:ext cx="1774946" cy="13279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5394" y="2435018"/>
            <a:ext cx="1774946" cy="135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0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66950" y="5458747"/>
            <a:ext cx="2829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LP(JP) – 14 and 14 mg/dm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QP(95) – 14 and 17 mg/dm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636516" y="1238117"/>
            <a:ext cx="2865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Rates of P: 0 to 45 kg P2O5/ha</a:t>
            </a:r>
          </a:p>
          <a:p>
            <a:r>
              <a:rPr lang="en-US" sz="1600" dirty="0" smtClean="0"/>
              <a:t>Rates of K:  0 to 115 kg K2O/ha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" y="444250"/>
            <a:ext cx="513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Piedmont Research Station (since 1985)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608" y="1202330"/>
            <a:ext cx="1990117" cy="7124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619" y="2133023"/>
            <a:ext cx="4034106" cy="2828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967" y="2133023"/>
            <a:ext cx="3928533" cy="28849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4175" y="5458747"/>
            <a:ext cx="2235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LP(JP) – 96 mg/dm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QP(95) – 107 mg/dm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9400" y="444250"/>
            <a:ext cx="1656522" cy="227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4204" y="396984"/>
            <a:ext cx="10433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2 - On-farm P and K correlation calibration For high-yielding soybeans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5434" y="1202837"/>
            <a:ext cx="832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Objective: check if the CSTVs are adequate for fields yielding &gt; 60 </a:t>
            </a:r>
            <a:r>
              <a:rPr lang="en-US" dirty="0" err="1" smtClean="0"/>
              <a:t>bu</a:t>
            </a:r>
            <a:r>
              <a:rPr lang="en-US" dirty="0" smtClean="0"/>
              <a:t>/acre 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135" y="3005067"/>
            <a:ext cx="5375564" cy="2490795"/>
          </a:xfrm>
          <a:prstGeom prst="rect">
            <a:avLst/>
          </a:prstGeom>
        </p:spPr>
      </p:pic>
      <p:pic>
        <p:nvPicPr>
          <p:cNvPr id="1028" name="Picture 4" descr="http://gatiboni.wordpress.ncsu.edu/files/2021/07/lydia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432" y="635079"/>
            <a:ext cx="756888" cy="86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1180316" y="1499002"/>
            <a:ext cx="2534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Lydia Miles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20" y="2801257"/>
            <a:ext cx="4766873" cy="18980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22411" y="3960665"/>
            <a:ext cx="11830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2020 – 2 sites</a:t>
            </a:r>
          </a:p>
          <a:p>
            <a:r>
              <a:rPr lang="en-US" sz="1400" dirty="0" smtClean="0"/>
              <a:t>2021 – 4 sites</a:t>
            </a:r>
          </a:p>
          <a:p>
            <a:r>
              <a:rPr lang="en-US" sz="1400" dirty="0" smtClean="0"/>
              <a:t>2022 – 2 sites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1584" y="5911483"/>
            <a:ext cx="2170736" cy="81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76"/>
            <a:ext cx="12193057" cy="341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8" y="776319"/>
            <a:ext cx="5150528" cy="3958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824" y="589633"/>
            <a:ext cx="4775301" cy="4062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635" y="4714854"/>
            <a:ext cx="2182782" cy="207413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8968" y="309630"/>
            <a:ext cx="7498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2 - On-farm P and K correlation calibration For high-yielding soybeans</a:t>
            </a:r>
            <a:endParaRPr lang="en-US" sz="2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8490972" y="4714854"/>
            <a:ext cx="2177843" cy="2094149"/>
            <a:chOff x="8490972" y="4714854"/>
            <a:chExt cx="2177843" cy="20941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90972" y="4734867"/>
              <a:ext cx="2177843" cy="20741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9669113" y="4714854"/>
              <a:ext cx="937928" cy="21544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</a:rPr>
                <a:t>Soil K (mg/dm</a:t>
              </a:r>
              <a:r>
                <a:rPr lang="en-US" sz="800" b="1" baseline="30000" dirty="0" smtClean="0">
                  <a:solidFill>
                    <a:schemeClr val="bg1"/>
                  </a:solidFill>
                </a:rPr>
                <a:t>3</a:t>
              </a:r>
              <a:r>
                <a:rPr lang="en-US" sz="800" b="1" dirty="0" smtClean="0">
                  <a:solidFill>
                    <a:schemeClr val="bg1"/>
                  </a:solidFill>
                </a:rPr>
                <a:t>)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252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31866" y="362980"/>
            <a:ext cx="5451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Soil test correlation in greenhouse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8630" y="1496374"/>
            <a:ext cx="493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Objective: Are the CSTVs lower in Piedmont Soils?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2" y="3172363"/>
            <a:ext cx="5890455" cy="1930760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3686284" y="3805942"/>
            <a:ext cx="127000" cy="133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257107" y="3802628"/>
            <a:ext cx="127000" cy="133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643245" y="3888597"/>
            <a:ext cx="127000" cy="133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13117" y="3578259"/>
            <a:ext cx="127000" cy="133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00046" y="3924928"/>
            <a:ext cx="127000" cy="133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31557" y="3693472"/>
            <a:ext cx="127000" cy="133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07905" y="3564000"/>
            <a:ext cx="127000" cy="133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768346" y="4407744"/>
            <a:ext cx="127000" cy="133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28657" y="3755247"/>
            <a:ext cx="127000" cy="133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43940" y="4071068"/>
            <a:ext cx="127000" cy="133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t="16030" r="3592" b="10412"/>
          <a:stretch/>
        </p:blipFill>
        <p:spPr>
          <a:xfrm>
            <a:off x="10351133" y="390758"/>
            <a:ext cx="1647338" cy="907793"/>
          </a:xfrm>
          <a:prstGeom prst="rect">
            <a:avLst/>
          </a:prstGeom>
        </p:spPr>
      </p:pic>
      <p:pic>
        <p:nvPicPr>
          <p:cNvPr id="2050" name="Picture 2" descr="https://lh3.googleusercontent.com/T9aW3dPMs5JvJ5FJbQdE2bXfsPBb1m4hfgKnpVrHlUKatEyAzXPgxDgELa4zQLYrlMhc2dCAiDPBK5R6bzYkShaQiDUbCmrTvLVQ-PbRhujWxfrbEGpsolRKf7C55KT01R2Y-uJzeS_oyH14MHc-PPmkccfxL1DQ-FzYsgkwO7hrU1TKOPkZNIQiI4omTTQ9iMPMwSg77IbunGYIAxdqvpDZGARTqgBJIlq0p45D21WaY3xSoIvVP7FenCPQhCsT9-vYrAHVmD9oUDbECuN3AqkBwQ1FyosP6VAg-tFwxUDOKFehePpd8JjMSl-XohZhSipL5AKAKOLEgHlvdtNUyMHswD9iYyJKg3YWkEC2LeJ7cCYQ-y5W-d3RI0wdW9DI5E2qkqG8jwnSuXWD6rB7qAxbEQGctaCEMQIwfuvVKHPcYneIs5PqMuVhhyIYRVEa0Z9InD3Eb6ceIyJFR8s-6bixuPEnRsMDPLiXPd-ROfEayUQlUWEqkKVcPfg3V24Evx-zqyLQFhZiPjGS7S8-gzpTb3CvP0RPmoMFALpUlF0Ib2e9fjfQGGH6-uLXpjh6Y43sfLtdWAOCs5z2IQddSPWw6FYdzoMyrIpnDnRx9XyMthCbvk-kU4zh_XfFKVlfPdM5JVrHeyMSStQOXsncI8XspoyL_dX8mOTazse--MCyRTNNRYaStKZaEwMRJId3uHv_JI7fUuhaLc9usw=w1373-h1029-no?authuser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97" y="1691714"/>
            <a:ext cx="1717242" cy="128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18897" y="1298551"/>
            <a:ext cx="167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Anna </a:t>
            </a:r>
            <a:r>
              <a:rPr lang="en-US" sz="1200" dirty="0" err="1" smtClean="0"/>
              <a:t>Weigel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62"/>
                    </a14:imgEffect>
                    <a14:imgEffect>
                      <a14:saturation sa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7" t="8689" r="3691" b="5618"/>
          <a:stretch/>
        </p:blipFill>
        <p:spPr>
          <a:xfrm>
            <a:off x="10318897" y="3095810"/>
            <a:ext cx="1727342" cy="1138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2562" y="591732"/>
            <a:ext cx="1434140" cy="1049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9009" y="1737674"/>
            <a:ext cx="1589049" cy="1149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5973" y="5631063"/>
            <a:ext cx="1460987" cy="10724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1831" y="2999035"/>
            <a:ext cx="1634613" cy="1167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4140" y="500052"/>
            <a:ext cx="1576186" cy="1140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71770" y="4228032"/>
            <a:ext cx="1685431" cy="11899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4717" y="4345076"/>
            <a:ext cx="1495145" cy="10637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62785" y="1865706"/>
            <a:ext cx="1405355" cy="1004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32821" y="5581396"/>
            <a:ext cx="1524380" cy="10930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46920" y="3161571"/>
            <a:ext cx="1340620" cy="96130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582846" y="4741291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Enon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26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1851509" y="3831008"/>
            <a:ext cx="642436" cy="882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439355" y="3948757"/>
            <a:ext cx="248643" cy="9399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3070283" y="3859048"/>
            <a:ext cx="219020" cy="11130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432571" y="3969970"/>
            <a:ext cx="323631" cy="10585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820005" y="3630675"/>
            <a:ext cx="339519" cy="18640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367165" y="4073822"/>
            <a:ext cx="11134" cy="14008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22226" y="4469996"/>
            <a:ext cx="26788" cy="8796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89375" y="4000960"/>
            <a:ext cx="600293" cy="809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847040" y="4887944"/>
            <a:ext cx="445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CLC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60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167187" y="4843989"/>
            <a:ext cx="547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Lloyd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42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601105" y="5491407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NGF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38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20923" y="5012991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Cecil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72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14773" y="5394276"/>
            <a:ext cx="760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Roanoke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73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65897" y="4680831"/>
            <a:ext cx="728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Pantego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85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01715" y="5313967"/>
            <a:ext cx="646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Ponzer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Muck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32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4886568" y="3630675"/>
            <a:ext cx="265605" cy="13823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995386" y="4956296"/>
            <a:ext cx="869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Goldsboro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66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5149850" y="3719516"/>
            <a:ext cx="768534" cy="6701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849575" y="4248868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Norfolk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85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058" name="TextBox 2057"/>
          <p:cNvSpPr txBox="1"/>
          <p:nvPr/>
        </p:nvSpPr>
        <p:spPr>
          <a:xfrm>
            <a:off x="1313880" y="2860696"/>
            <a:ext cx="470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 P CSTVs (DM up to 45 days at greenhouse)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1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11666" y="469984"/>
            <a:ext cx="689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Critical Soil Test Values for NC soils and Crops</a:t>
            </a:r>
            <a:endParaRPr lang="en-US" sz="2800" b="1" dirty="0"/>
          </a:p>
        </p:txBody>
      </p:sp>
      <p:grpSp>
        <p:nvGrpSpPr>
          <p:cNvPr id="47" name="Group 46"/>
          <p:cNvGrpSpPr/>
          <p:nvPr/>
        </p:nvGrpSpPr>
        <p:grpSpPr>
          <a:xfrm>
            <a:off x="3069301" y="1352841"/>
            <a:ext cx="5581650" cy="5147429"/>
            <a:chOff x="733425" y="1278027"/>
            <a:chExt cx="5581650" cy="5147429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33" name="Chart 32"/>
                <p:cNvGraphicFramePr/>
                <p:nvPr/>
              </p:nvGraphicFramePr>
              <p:xfrm>
                <a:off x="733425" y="1278027"/>
                <a:ext cx="5581650" cy="4521201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 xmlns="">
            <p:pic>
              <p:nvPicPr>
                <p:cNvPr id="33" name="Chart 32"/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69301" y="1352841"/>
                  <a:ext cx="5581650" cy="452120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1568607" y="5597355"/>
              <a:ext cx="4812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Corn</a:t>
              </a:r>
            </a:p>
            <a:p>
              <a:pPr algn="ctr"/>
              <a:r>
                <a:rPr lang="en-US" sz="1000" dirty="0" smtClean="0"/>
                <a:t>n=15</a:t>
              </a:r>
              <a:endParaRPr lang="en-US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14310" y="5607534"/>
              <a:ext cx="6090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Cotton</a:t>
              </a:r>
            </a:p>
            <a:p>
              <a:pPr algn="ctr"/>
              <a:r>
                <a:rPr lang="en-US" sz="1000" dirty="0" smtClean="0"/>
                <a:t>n=7</a:t>
              </a:r>
              <a:endParaRPr lang="en-US" sz="1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02123" y="5628835"/>
              <a:ext cx="6016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Wheat</a:t>
              </a:r>
            </a:p>
            <a:p>
              <a:pPr algn="ctr"/>
              <a:r>
                <a:rPr lang="en-US" sz="1000" dirty="0" smtClean="0"/>
                <a:t>n=3</a:t>
              </a:r>
              <a:endParaRPr lang="en-US" sz="1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99193" y="5628835"/>
              <a:ext cx="6016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Wheat</a:t>
              </a:r>
            </a:p>
            <a:p>
              <a:pPr algn="ctr"/>
              <a:r>
                <a:rPr lang="en-US" sz="1000" dirty="0" smtClean="0"/>
                <a:t>n=5</a:t>
              </a:r>
              <a:endParaRPr lang="en-US" sz="1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39325" y="5617626"/>
              <a:ext cx="6240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Peanut</a:t>
              </a:r>
            </a:p>
            <a:p>
              <a:pPr algn="ctr"/>
              <a:r>
                <a:rPr lang="en-US" sz="1000" dirty="0" smtClean="0"/>
                <a:t>n=6</a:t>
              </a:r>
              <a:endParaRPr lang="en-US" sz="1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85165" y="5617625"/>
              <a:ext cx="4050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Soy</a:t>
              </a:r>
            </a:p>
            <a:p>
              <a:pPr algn="ctr"/>
              <a:r>
                <a:rPr lang="en-US" sz="1000" dirty="0" smtClean="0"/>
                <a:t>n=6</a:t>
              </a:r>
              <a:endParaRPr lang="en-US" sz="1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13742" y="5613445"/>
              <a:ext cx="4812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Corn</a:t>
              </a:r>
            </a:p>
            <a:p>
              <a:pPr algn="ctr"/>
              <a:r>
                <a:rPr lang="en-US" sz="1000" dirty="0" smtClean="0"/>
                <a:t>n=3</a:t>
              </a:r>
              <a:endParaRPr lang="en-US" sz="1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698051" y="6056124"/>
              <a:ext cx="2407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Coastal Plain/Tidewater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36684" y="6056124"/>
              <a:ext cx="10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Piedmont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21006" y="1432554"/>
              <a:ext cx="145764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Shelton et al. (1961)</a:t>
              </a:r>
            </a:p>
            <a:p>
              <a:r>
                <a:rPr lang="en-US" sz="1200" i="1" dirty="0" smtClean="0"/>
                <a:t>Cox &amp; </a:t>
              </a:r>
              <a:r>
                <a:rPr lang="en-US" sz="1200" i="1" dirty="0" err="1" smtClean="0"/>
                <a:t>Lins</a:t>
              </a:r>
              <a:r>
                <a:rPr lang="en-US" sz="1200" i="1" dirty="0" smtClean="0"/>
                <a:t> (1984)</a:t>
              </a:r>
            </a:p>
            <a:p>
              <a:r>
                <a:rPr lang="en-US" sz="1200" i="1" dirty="0" smtClean="0"/>
                <a:t>Cox (1992)</a:t>
              </a:r>
            </a:p>
            <a:p>
              <a:r>
                <a:rPr lang="en-US" sz="1200" i="1" dirty="0" smtClean="0"/>
                <a:t>Cox (1996)</a:t>
              </a:r>
            </a:p>
            <a:p>
              <a:r>
                <a:rPr lang="en-US" sz="1200" i="1" dirty="0" err="1" smtClean="0"/>
                <a:t>Kamprath</a:t>
              </a:r>
              <a:r>
                <a:rPr lang="en-US" sz="1200" i="1" dirty="0" smtClean="0"/>
                <a:t> (1999)</a:t>
              </a:r>
            </a:p>
            <a:p>
              <a:r>
                <a:rPr lang="en-US" sz="1200" i="1" dirty="0" smtClean="0"/>
                <a:t>Cox &amp; Barnes (2002)</a:t>
              </a:r>
            </a:p>
            <a:p>
              <a:r>
                <a:rPr lang="en-US" sz="1200" i="1" dirty="0" smtClean="0"/>
                <a:t>Crozier et al. (2004)</a:t>
              </a:r>
              <a:endParaRPr lang="en-US" sz="1200" i="1" dirty="0"/>
            </a:p>
          </p:txBody>
        </p:sp>
      </p:grpSp>
      <p:cxnSp>
        <p:nvCxnSpPr>
          <p:cNvPr id="45" name="Straight Connector 44"/>
          <p:cNvCxnSpPr/>
          <p:nvPr/>
        </p:nvCxnSpPr>
        <p:spPr>
          <a:xfrm flipV="1">
            <a:off x="3631276" y="3179964"/>
            <a:ext cx="4987774" cy="952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609285" y="2905197"/>
            <a:ext cx="1005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Current CSTV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13577" y="5690624"/>
            <a:ext cx="4050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Soy</a:t>
            </a:r>
          </a:p>
          <a:p>
            <a:pPr algn="ctr"/>
            <a:r>
              <a:rPr lang="en-US" sz="1000" dirty="0" smtClean="0"/>
              <a:t>n=1</a:t>
            </a:r>
            <a:endParaRPr lang="en-US" sz="1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41740" y="2877205"/>
            <a:ext cx="6826071" cy="2415955"/>
            <a:chOff x="4141740" y="2877205"/>
            <a:chExt cx="6826071" cy="2415955"/>
          </a:xfrm>
        </p:grpSpPr>
        <p:sp>
          <p:nvSpPr>
            <p:cNvPr id="5" name="TextBox 4"/>
            <p:cNvSpPr txBox="1"/>
            <p:nvPr/>
          </p:nvSpPr>
          <p:spPr>
            <a:xfrm>
              <a:off x="5711076" y="2877205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70C0"/>
                  </a:solidFill>
                </a:rPr>
                <a:t>64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41740" y="3149259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70C0"/>
                  </a:solidFill>
                </a:rPr>
                <a:t>57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30840" y="4985383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14</a:t>
              </a:r>
              <a:endParaRPr lang="en-US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802698" y="2938180"/>
              <a:ext cx="200790" cy="195676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216277" y="3214697"/>
              <a:ext cx="200790" cy="195676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8214149" y="5032117"/>
              <a:ext cx="200790" cy="195676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0220287" y="3261360"/>
              <a:ext cx="200790" cy="195676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417660" y="3205309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</a:rPr>
                <a:t>2020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45093" y="2776790"/>
            <a:ext cx="6822718" cy="2507054"/>
            <a:chOff x="4145093" y="2776790"/>
            <a:chExt cx="6822718" cy="2507054"/>
          </a:xfrm>
        </p:grpSpPr>
        <p:grpSp>
          <p:nvGrpSpPr>
            <p:cNvPr id="9" name="Group 8"/>
            <p:cNvGrpSpPr/>
            <p:nvPr/>
          </p:nvGrpSpPr>
          <p:grpSpPr>
            <a:xfrm>
              <a:off x="4145093" y="2776790"/>
              <a:ext cx="3871933" cy="2507054"/>
              <a:chOff x="4145093" y="2776790"/>
              <a:chExt cx="3871933" cy="250705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716221" y="3172883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56</a:t>
                </a:r>
                <a:endParaRPr lang="en-US" sz="1400" b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145093" y="2776790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67</a:t>
                </a:r>
                <a:endParaRPr lang="en-US" sz="1400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649618" y="4976067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14</a:t>
                </a:r>
                <a:endParaRPr lang="en-US" sz="1400" b="1" dirty="0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220974" y="2835418"/>
                <a:ext cx="200790" cy="19567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794385" y="3234634"/>
                <a:ext cx="200790" cy="19567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7732927" y="5044851"/>
                <a:ext cx="200790" cy="19567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0220287" y="3627016"/>
              <a:ext cx="200790" cy="1956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417660" y="3579807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2021</a:t>
              </a:r>
              <a:endParaRPr lang="en-US" sz="1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16277" y="3048835"/>
            <a:ext cx="6751533" cy="2225692"/>
            <a:chOff x="4216277" y="3048835"/>
            <a:chExt cx="6751533" cy="2225692"/>
          </a:xfrm>
        </p:grpSpPr>
        <p:sp>
          <p:nvSpPr>
            <p:cNvPr id="54" name="Oval 53"/>
            <p:cNvSpPr/>
            <p:nvPr/>
          </p:nvSpPr>
          <p:spPr>
            <a:xfrm>
              <a:off x="4216277" y="3048835"/>
              <a:ext cx="200790" cy="1956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0225183" y="4001514"/>
              <a:ext cx="200790" cy="1956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8214149" y="5078851"/>
              <a:ext cx="200790" cy="1956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417659" y="3940772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2022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5802698" y="3300478"/>
              <a:ext cx="200790" cy="1956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946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428" y="567797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thoughts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428" y="1514605"/>
            <a:ext cx="1111047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P CSTVs (2020-2022) were higher than the historically observed for the Coastal Plain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73428" y="2258586"/>
            <a:ext cx="1070620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P CSTV at 60 mg/dm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seems adequate for corn and soybean in the Coastal Plain 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73428" y="3022043"/>
            <a:ext cx="974773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The P CSTV at 60 mg/dm</a:t>
            </a:r>
            <a:r>
              <a:rPr lang="en-US" sz="2400" baseline="30000" dirty="0"/>
              <a:t>3</a:t>
            </a:r>
            <a:r>
              <a:rPr lang="en-US" sz="2400" dirty="0"/>
              <a:t> </a:t>
            </a:r>
            <a:r>
              <a:rPr lang="en-US" sz="2400" dirty="0" smtClean="0"/>
              <a:t>is too high for P-buffered soils from the Piedmont 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73428" y="3686535"/>
            <a:ext cx="94949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Greenhouse trials support the need of a lower CSTVs for P-buffered soils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73428" y="4430516"/>
            <a:ext cx="116431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It is not necessary to develop different fertilizer recommendations for high-yielding soybean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3428" y="5165836"/>
            <a:ext cx="963969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results are inconclusive for potassium and further studies are necessary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08390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 flipV="1">
            <a:off x="1279130" y="1348562"/>
            <a:ext cx="17254" cy="46927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155486" y="5868804"/>
            <a:ext cx="7266316" cy="143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5271" y="1512465"/>
            <a:ext cx="65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Yield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8359" y="6312167"/>
            <a:ext cx="15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Soil test P or K</a:t>
            </a:r>
            <a:endParaRPr lang="en-US" b="1" dirty="0"/>
          </a:p>
        </p:txBody>
      </p:sp>
      <p:sp>
        <p:nvSpPr>
          <p:cNvPr id="8" name="Freeform 7"/>
          <p:cNvSpPr/>
          <p:nvPr/>
        </p:nvSpPr>
        <p:spPr>
          <a:xfrm>
            <a:off x="1420028" y="1986116"/>
            <a:ext cx="6825612" cy="1871932"/>
          </a:xfrm>
          <a:custGeom>
            <a:avLst/>
            <a:gdLst>
              <a:gd name="connsiteX0" fmla="*/ 0 w 5201728"/>
              <a:gd name="connsiteY0" fmla="*/ 1871932 h 1871932"/>
              <a:gd name="connsiteX1" fmla="*/ 1656272 w 5201728"/>
              <a:gd name="connsiteY1" fmla="*/ 0 h 1871932"/>
              <a:gd name="connsiteX2" fmla="*/ 5201728 w 5201728"/>
              <a:gd name="connsiteY2" fmla="*/ 0 h 1871932"/>
              <a:gd name="connsiteX0" fmla="*/ 0 w 5201728"/>
              <a:gd name="connsiteY0" fmla="*/ 1871932 h 1871932"/>
              <a:gd name="connsiteX1" fmla="*/ 2471095 w 5201728"/>
              <a:gd name="connsiteY1" fmla="*/ 0 h 1871932"/>
              <a:gd name="connsiteX2" fmla="*/ 5201728 w 5201728"/>
              <a:gd name="connsiteY2" fmla="*/ 0 h 1871932"/>
              <a:gd name="connsiteX0" fmla="*/ 0 w 6972941"/>
              <a:gd name="connsiteY0" fmla="*/ 1871932 h 1871932"/>
              <a:gd name="connsiteX1" fmla="*/ 2471095 w 6972941"/>
              <a:gd name="connsiteY1" fmla="*/ 0 h 1871932"/>
              <a:gd name="connsiteX2" fmla="*/ 6972941 w 6972941"/>
              <a:gd name="connsiteY2" fmla="*/ 0 h 1871932"/>
              <a:gd name="connsiteX0" fmla="*/ 0 w 6332922"/>
              <a:gd name="connsiteY0" fmla="*/ 1871932 h 1871932"/>
              <a:gd name="connsiteX1" fmla="*/ 2471095 w 6332922"/>
              <a:gd name="connsiteY1" fmla="*/ 0 h 1871932"/>
              <a:gd name="connsiteX2" fmla="*/ 6332922 w 6332922"/>
              <a:gd name="connsiteY2" fmla="*/ 0 h 187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32922" h="1871932">
                <a:moveTo>
                  <a:pt x="0" y="1871932"/>
                </a:moveTo>
                <a:lnTo>
                  <a:pt x="2471095" y="0"/>
                </a:lnTo>
                <a:lnTo>
                  <a:pt x="6332922" y="0"/>
                </a:ln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126728" y="2318597"/>
            <a:ext cx="23426" cy="3496850"/>
          </a:xfrm>
          <a:prstGeom prst="line">
            <a:avLst/>
          </a:prstGeom>
          <a:ln>
            <a:solidFill>
              <a:srgbClr val="FF000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1269" y="5883181"/>
            <a:ext cx="0" cy="1581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72835" y="5883181"/>
            <a:ext cx="0" cy="1581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97245" y="5868804"/>
            <a:ext cx="0" cy="1581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38662" y="5868804"/>
            <a:ext cx="0" cy="1581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87324" y="596225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25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69639" y="596047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50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974595" y="5948100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100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306907" y="596047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75</a:t>
            </a:r>
            <a:endParaRPr lang="en-US" sz="16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291542" y="3637529"/>
            <a:ext cx="1019510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1725" y="3637847"/>
            <a:ext cx="1019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No response to fertilizers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8822" y="3627686"/>
            <a:ext cx="101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Fertilizer increases yield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004634" y="3636494"/>
            <a:ext cx="985711" cy="15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101707" y="5825365"/>
            <a:ext cx="96893" cy="962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281235" y="1648600"/>
            <a:ext cx="547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accent6">
                    <a:lumMod val="75000"/>
                  </a:schemeClr>
                </a:solidFill>
              </a:rPr>
              <a:t>Yield</a:t>
            </a:r>
            <a:endParaRPr lang="en-US" sz="1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0233137">
            <a:off x="4081207" y="5138032"/>
            <a:ext cx="2436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CRITICAL SOIL TEST VALUE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989" y="357506"/>
            <a:ext cx="7979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SOIL TEST CORRELATION AND CALIBRATION STUDIES</a:t>
            </a:r>
            <a:endParaRPr lang="en-US" sz="2800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E652FE-B4AE-487D-BF86-DF0A501B7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4" r="6736"/>
          <a:stretch/>
        </p:blipFill>
        <p:spPr>
          <a:xfrm>
            <a:off x="9274511" y="1292033"/>
            <a:ext cx="2535180" cy="20531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1882D6C-D9DE-469E-8E99-2A9D296B5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11" y="3694947"/>
            <a:ext cx="2691000" cy="187501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912691" y="5881330"/>
            <a:ext cx="27537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i="1" dirty="0" smtClean="0">
                <a:cs typeface="Arial" panose="020B0604020202020204" pitchFamily="34" charset="0"/>
              </a:rPr>
              <a:t>1940s- </a:t>
            </a:r>
            <a:r>
              <a:rPr lang="en-US" altLang="en-US" sz="1400" i="1" dirty="0">
                <a:cs typeface="Arial" panose="020B0604020202020204" pitchFamily="34" charset="0"/>
              </a:rPr>
              <a:t>S</a:t>
            </a:r>
            <a:r>
              <a:rPr lang="en-US" altLang="en-US" sz="1400" i="1" dirty="0" smtClean="0">
                <a:cs typeface="Arial" panose="020B0604020202020204" pitchFamily="34" charset="0"/>
              </a:rPr>
              <a:t>tatewide </a:t>
            </a:r>
            <a:r>
              <a:rPr lang="en-US" altLang="en-US" sz="1400" i="1" dirty="0">
                <a:cs typeface="Arial" panose="020B0604020202020204" pitchFamily="34" charset="0"/>
              </a:rPr>
              <a:t>field </a:t>
            </a:r>
            <a:r>
              <a:rPr lang="en-US" altLang="en-US" sz="1400" i="1" dirty="0" smtClean="0">
                <a:cs typeface="Arial" panose="020B0604020202020204" pitchFamily="34" charset="0"/>
              </a:rPr>
              <a:t>trials</a:t>
            </a:r>
            <a:endParaRPr lang="en-US" altLang="en-US" sz="1400" i="1" dirty="0"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912691" y="5612176"/>
            <a:ext cx="27740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i="1" dirty="0" smtClean="0">
                <a:cs typeface="Arial" panose="020B0604020202020204" pitchFamily="34" charset="0"/>
              </a:rPr>
              <a:t>1939 – NC Soil </a:t>
            </a:r>
            <a:r>
              <a:rPr lang="en-US" altLang="en-US" sz="1400" i="1" dirty="0">
                <a:cs typeface="Arial" panose="020B0604020202020204" pitchFamily="34" charset="0"/>
              </a:rPr>
              <a:t>Testing Lab </a:t>
            </a:r>
            <a:r>
              <a:rPr lang="en-US" altLang="en-US" sz="1400" i="1" dirty="0" smtClean="0">
                <a:cs typeface="Arial" panose="020B0604020202020204" pitchFamily="34" charset="0"/>
              </a:rPr>
              <a:t> </a:t>
            </a:r>
            <a:endParaRPr lang="en-US" altLang="en-US" sz="1400" i="1" dirty="0"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44424" y="619116"/>
            <a:ext cx="2865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NC has a long historic of Soil Test Correlation/Calibration Studies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45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89121" y="4478706"/>
            <a:ext cx="317612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Luke </a:t>
            </a:r>
            <a:r>
              <a:rPr lang="en-US" sz="2800" dirty="0" err="1" smtClean="0"/>
              <a:t>Gatiboni</a:t>
            </a:r>
            <a:endParaRPr lang="en-US" sz="2800" dirty="0" smtClean="0"/>
          </a:p>
          <a:p>
            <a:r>
              <a:rPr lang="en-US" dirty="0" smtClean="0"/>
              <a:t>Extension Soil Fertility Specialist</a:t>
            </a:r>
          </a:p>
          <a:p>
            <a:r>
              <a:rPr lang="en-US" i="1" dirty="0" smtClean="0">
                <a:solidFill>
                  <a:srgbClr val="0070C0"/>
                </a:solidFill>
                <a:hlinkClick r:id="rId3"/>
              </a:rPr>
              <a:t>Luke_Gatiboni@ncsu.edu</a:t>
            </a:r>
            <a:endParaRPr lang="en-US" i="1" dirty="0" smtClean="0">
              <a:solidFill>
                <a:srgbClr val="0070C0"/>
              </a:solidFill>
            </a:endParaRPr>
          </a:p>
          <a:p>
            <a:r>
              <a:rPr lang="en-US" i="1" dirty="0" smtClean="0">
                <a:solidFill>
                  <a:srgbClr val="0070C0"/>
                </a:solidFill>
              </a:rPr>
              <a:t>      919-613-0968</a:t>
            </a:r>
          </a:p>
          <a:p>
            <a:r>
              <a:rPr lang="en-US" i="1" dirty="0" smtClean="0">
                <a:solidFill>
                  <a:srgbClr val="0070C0"/>
                </a:solidFill>
              </a:rPr>
              <a:t>      919-649-9196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9754" t="20844" r="6337" b="26054"/>
          <a:stretch/>
        </p:blipFill>
        <p:spPr>
          <a:xfrm>
            <a:off x="8205945" y="5814294"/>
            <a:ext cx="255262" cy="1739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7187" t="17385" r="17621" b="16336"/>
          <a:stretch/>
        </p:blipFill>
        <p:spPr>
          <a:xfrm>
            <a:off x="8256503" y="5507966"/>
            <a:ext cx="204704" cy="2081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4893" y="2040724"/>
            <a:ext cx="12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984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1176" y="465673"/>
            <a:ext cx="10361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Soil test calibration data that support the current recommendations </a:t>
            </a:r>
            <a:endParaRPr lang="en-US" sz="28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lum bright="-4000" contrast="4000"/>
          </a:blip>
          <a:stretch>
            <a:fillRect/>
          </a:stretch>
        </p:blipFill>
        <p:spPr>
          <a:xfrm>
            <a:off x="728209" y="1292032"/>
            <a:ext cx="4022143" cy="53437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8677405" y="6497261"/>
            <a:ext cx="36328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https://www.ncagr.gov/agronomi/pdffiles/obook.pdf</a:t>
            </a:r>
            <a:endParaRPr lang="en-US" sz="12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131" y="3701708"/>
            <a:ext cx="2735434" cy="27955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1155" y="1321077"/>
            <a:ext cx="4306402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is not easy to track the research results that were used to build the fertilizer recommendations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218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44204" y="496664"/>
            <a:ext cx="689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Critical Soil Test Values for NC soils and Crops</a:t>
            </a:r>
            <a:endParaRPr lang="en-US" sz="2800" b="1" dirty="0"/>
          </a:p>
        </p:txBody>
      </p:sp>
      <p:grpSp>
        <p:nvGrpSpPr>
          <p:cNvPr id="47" name="Group 46"/>
          <p:cNvGrpSpPr/>
          <p:nvPr/>
        </p:nvGrpSpPr>
        <p:grpSpPr>
          <a:xfrm>
            <a:off x="733425" y="1278027"/>
            <a:ext cx="5581650" cy="5147429"/>
            <a:chOff x="733425" y="1278027"/>
            <a:chExt cx="5581650" cy="5147429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33" name="Chart 32"/>
                <p:cNvGraphicFramePr/>
                <p:nvPr>
                  <p:extLst>
                    <p:ext uri="{D42A27DB-BD31-4B8C-83A1-F6EECF244321}">
                      <p14:modId xmlns:p14="http://schemas.microsoft.com/office/powerpoint/2010/main" val="1138520528"/>
                    </p:ext>
                  </p:extLst>
                </p:nvPr>
              </p:nvGraphicFramePr>
              <p:xfrm>
                <a:off x="733425" y="1278027"/>
                <a:ext cx="5581650" cy="4521201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 xmlns="">
            <p:pic>
              <p:nvPicPr>
                <p:cNvPr id="33" name="Chart 32"/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3425" y="1278027"/>
                  <a:ext cx="5581650" cy="452120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1568607" y="5597355"/>
              <a:ext cx="4812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Corn</a:t>
              </a:r>
            </a:p>
            <a:p>
              <a:pPr algn="ctr"/>
              <a:r>
                <a:rPr lang="en-US" sz="1000" dirty="0" smtClean="0"/>
                <a:t>n=15</a:t>
              </a:r>
              <a:endParaRPr lang="en-US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14310" y="5607534"/>
              <a:ext cx="6090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Cotton</a:t>
              </a:r>
            </a:p>
            <a:p>
              <a:pPr algn="ctr"/>
              <a:r>
                <a:rPr lang="en-US" sz="1000" dirty="0" smtClean="0"/>
                <a:t>n=7</a:t>
              </a:r>
              <a:endParaRPr lang="en-US" sz="1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02123" y="5628835"/>
              <a:ext cx="6016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Wheat</a:t>
              </a:r>
            </a:p>
            <a:p>
              <a:pPr algn="ctr"/>
              <a:r>
                <a:rPr lang="en-US" sz="1000" dirty="0" smtClean="0"/>
                <a:t>n=3</a:t>
              </a:r>
              <a:endParaRPr lang="en-US" sz="1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99193" y="5628835"/>
              <a:ext cx="6016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Wheat</a:t>
              </a:r>
            </a:p>
            <a:p>
              <a:pPr algn="ctr"/>
              <a:r>
                <a:rPr lang="en-US" sz="1000" dirty="0" smtClean="0"/>
                <a:t>n=5</a:t>
              </a:r>
              <a:endParaRPr lang="en-US" sz="1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39325" y="5617626"/>
              <a:ext cx="6240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Peanut</a:t>
              </a:r>
            </a:p>
            <a:p>
              <a:pPr algn="ctr"/>
              <a:r>
                <a:rPr lang="en-US" sz="1000" dirty="0" smtClean="0"/>
                <a:t>n=6</a:t>
              </a:r>
              <a:endParaRPr lang="en-US" sz="1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85165" y="5617625"/>
              <a:ext cx="4050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Soy</a:t>
              </a:r>
            </a:p>
            <a:p>
              <a:pPr algn="ctr"/>
              <a:r>
                <a:rPr lang="en-US" sz="1000" dirty="0" smtClean="0"/>
                <a:t>n=6</a:t>
              </a:r>
              <a:endParaRPr lang="en-US" sz="1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13742" y="5613445"/>
              <a:ext cx="4812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Corn</a:t>
              </a:r>
            </a:p>
            <a:p>
              <a:pPr algn="ctr"/>
              <a:r>
                <a:rPr lang="en-US" sz="1000" dirty="0" smtClean="0"/>
                <a:t>n=3</a:t>
              </a:r>
              <a:endParaRPr lang="en-US" sz="1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698051" y="6056124"/>
              <a:ext cx="2407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Coastal Plain/Tidewater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36684" y="6056124"/>
              <a:ext cx="10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Piedmont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21006" y="1432554"/>
              <a:ext cx="145764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Shelton et al. (1961)</a:t>
              </a:r>
            </a:p>
            <a:p>
              <a:r>
                <a:rPr lang="en-US" sz="1200" i="1" dirty="0" smtClean="0"/>
                <a:t>Cox &amp; </a:t>
              </a:r>
              <a:r>
                <a:rPr lang="en-US" sz="1200" i="1" dirty="0" err="1" smtClean="0"/>
                <a:t>Lins</a:t>
              </a:r>
              <a:r>
                <a:rPr lang="en-US" sz="1200" i="1" dirty="0" smtClean="0"/>
                <a:t> (1984)</a:t>
              </a:r>
            </a:p>
            <a:p>
              <a:r>
                <a:rPr lang="en-US" sz="1200" i="1" dirty="0" smtClean="0"/>
                <a:t>Cox (1992)</a:t>
              </a:r>
            </a:p>
            <a:p>
              <a:r>
                <a:rPr lang="en-US" sz="1200" i="1" dirty="0" smtClean="0"/>
                <a:t>Cox (1996)</a:t>
              </a:r>
            </a:p>
            <a:p>
              <a:r>
                <a:rPr lang="en-US" sz="1200" i="1" dirty="0" err="1" smtClean="0"/>
                <a:t>Kamprath</a:t>
              </a:r>
              <a:r>
                <a:rPr lang="en-US" sz="1200" i="1" dirty="0" smtClean="0"/>
                <a:t> (1999)</a:t>
              </a:r>
            </a:p>
            <a:p>
              <a:r>
                <a:rPr lang="en-US" sz="1200" i="1" dirty="0" smtClean="0"/>
                <a:t>Cox &amp; Barnes (2002)</a:t>
              </a:r>
            </a:p>
            <a:p>
              <a:r>
                <a:rPr lang="en-US" sz="1200" i="1" dirty="0" smtClean="0"/>
                <a:t>Crozier et al. (2004)</a:t>
              </a:r>
              <a:endParaRPr lang="en-US" sz="1200" i="1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248918" y="1813872"/>
            <a:ext cx="4159695" cy="3783483"/>
            <a:chOff x="7248918" y="1813872"/>
            <a:chExt cx="4159695" cy="378348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/>
            <a:srcRect b="50143"/>
            <a:stretch/>
          </p:blipFill>
          <p:spPr>
            <a:xfrm>
              <a:off x="7248918" y="2100728"/>
              <a:ext cx="4159695" cy="30427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724775" y="1813872"/>
              <a:ext cx="354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Range of CSTVs in the Southern U.S.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596066" y="5228023"/>
              <a:ext cx="1812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Zang</a:t>
              </a:r>
              <a:r>
                <a:rPr lang="en-US" dirty="0" smtClean="0"/>
                <a:t> et al. (2021)</a:t>
              </a:r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95400" y="2830383"/>
            <a:ext cx="4987774" cy="284292"/>
            <a:chOff x="1295400" y="2830383"/>
            <a:chExt cx="4987774" cy="284292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295400" y="3105150"/>
              <a:ext cx="4987774" cy="9525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273409" y="2830383"/>
              <a:ext cx="1005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FF0000"/>
                  </a:solidFill>
                </a:rPr>
                <a:t>Current CSTV</a:t>
              </a:r>
              <a:endParaRPr lang="en-US" sz="1200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21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84955" y="1722588"/>
            <a:ext cx="5549335" cy="3695586"/>
            <a:chOff x="3084955" y="1722588"/>
            <a:chExt cx="5549335" cy="3695586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651766" y="4712362"/>
              <a:ext cx="4505174" cy="80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83386" y="2190861"/>
              <a:ext cx="19300" cy="253510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5631806" y="472807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60</a:t>
              </a:r>
              <a:endParaRPr lang="en-US" sz="1200" b="1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624054" y="473236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30</a:t>
              </a:r>
              <a:endParaRPr lang="en-US" sz="1200" b="1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2933" y="4730764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120</a:t>
              </a:r>
              <a:endParaRPr lang="en-US" sz="1200" b="1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281536" y="202317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100</a:t>
              </a:r>
              <a:endParaRPr lang="en-US" sz="1200" b="1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325316" y="325960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50</a:t>
              </a:r>
              <a:endParaRPr lang="en-US" sz="1200" b="1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450389" y="45818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57299" y="5110397"/>
              <a:ext cx="10784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Soil P</a:t>
              </a:r>
              <a:endParaRPr lang="en-US" sz="1400" b="1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133558" y="1722588"/>
              <a:ext cx="1500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chemeClr val="accent5"/>
                  </a:solidFill>
                </a:rPr>
                <a:t>Historically predicted</a:t>
              </a:r>
            </a:p>
            <a:p>
              <a:r>
                <a:rPr lang="en-US" sz="1000" i="1" dirty="0" smtClean="0">
                  <a:solidFill>
                    <a:schemeClr val="accent5"/>
                  </a:solidFill>
                </a:rPr>
                <a:t> yield </a:t>
              </a:r>
              <a:r>
                <a:rPr lang="en-US" sz="1000" i="1" dirty="0">
                  <a:solidFill>
                    <a:schemeClr val="accent5"/>
                  </a:solidFill>
                </a:rPr>
                <a:t>r</a:t>
              </a:r>
              <a:r>
                <a:rPr lang="en-US" sz="1000" i="1" dirty="0" smtClean="0">
                  <a:solidFill>
                    <a:schemeClr val="accent5"/>
                  </a:solidFill>
                </a:rPr>
                <a:t>esponse in NC soils</a:t>
              </a:r>
              <a:endParaRPr lang="en-US" sz="1000" i="1" dirty="0">
                <a:solidFill>
                  <a:schemeClr val="accent5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29991" y="4070263"/>
              <a:ext cx="12928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 dirty="0" smtClean="0">
                  <a:solidFill>
                    <a:schemeClr val="accent1">
                      <a:lumMod val="75000"/>
                    </a:schemeClr>
                  </a:solidFill>
                </a:rPr>
                <a:t>Historically established </a:t>
              </a:r>
            </a:p>
            <a:p>
              <a:pPr algn="ctr"/>
              <a:r>
                <a:rPr lang="en-US" sz="800" i="1" dirty="0" smtClean="0">
                  <a:solidFill>
                    <a:schemeClr val="accent1">
                      <a:lumMod val="75000"/>
                    </a:schemeClr>
                  </a:solidFill>
                </a:rPr>
                <a:t>CSTV</a:t>
              </a:r>
              <a:endParaRPr lang="en-US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838140" y="4313567"/>
              <a:ext cx="394329" cy="36362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3745096" y="2088896"/>
              <a:ext cx="2431021" cy="1435417"/>
            </a:xfrm>
            <a:custGeom>
              <a:avLst/>
              <a:gdLst>
                <a:gd name="connsiteX0" fmla="*/ 0 w 4800600"/>
                <a:gd name="connsiteY0" fmla="*/ 2623930 h 2623930"/>
                <a:gd name="connsiteX1" fmla="*/ 1381539 w 4800600"/>
                <a:gd name="connsiteY1" fmla="*/ 487017 h 2623930"/>
                <a:gd name="connsiteX2" fmla="*/ 4800600 w 4800600"/>
                <a:gd name="connsiteY2" fmla="*/ 0 h 262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00600" h="2623930">
                  <a:moveTo>
                    <a:pt x="0" y="2623930"/>
                  </a:moveTo>
                  <a:cubicBezTo>
                    <a:pt x="290719" y="1774134"/>
                    <a:pt x="581439" y="924339"/>
                    <a:pt x="1381539" y="487017"/>
                  </a:cubicBezTo>
                  <a:cubicBezTo>
                    <a:pt x="2181639" y="49695"/>
                    <a:pt x="3491119" y="24847"/>
                    <a:pt x="480060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1902560" y="2904983"/>
              <a:ext cx="26725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Percent of maximum yield</a:t>
              </a:r>
              <a:endParaRPr lang="en-US" sz="1400" dirty="0"/>
            </a:p>
          </p:txBody>
        </p:sp>
        <p:cxnSp>
          <p:nvCxnSpPr>
            <p:cNvPr id="12" name="Straight Connector 11"/>
            <p:cNvCxnSpPr>
              <a:stCxn id="30" idx="2"/>
            </p:cNvCxnSpPr>
            <p:nvPr/>
          </p:nvCxnSpPr>
          <p:spPr>
            <a:xfrm>
              <a:off x="6176117" y="2088896"/>
              <a:ext cx="664219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571115" y="1741730"/>
              <a:ext cx="1433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FF0000"/>
                  </a:solidFill>
                </a:rPr>
                <a:t>Observed yield </a:t>
              </a:r>
              <a:r>
                <a:rPr lang="en-US" sz="1000" i="1" dirty="0">
                  <a:solidFill>
                    <a:srgbClr val="FF0000"/>
                  </a:solidFill>
                </a:rPr>
                <a:t>r</a:t>
              </a:r>
              <a:r>
                <a:rPr lang="en-US" sz="1000" i="1" dirty="0" smtClean="0">
                  <a:solidFill>
                    <a:srgbClr val="FF0000"/>
                  </a:solidFill>
                </a:rPr>
                <a:t>esponse</a:t>
              </a:r>
            </a:p>
            <a:p>
              <a:r>
                <a:rPr lang="en-US" sz="1000" i="1" dirty="0" smtClean="0">
                  <a:solidFill>
                    <a:srgbClr val="FF0000"/>
                  </a:solidFill>
                </a:rPr>
                <a:t>in coastal </a:t>
              </a:r>
              <a:r>
                <a:rPr lang="en-US" sz="1000" i="1" dirty="0">
                  <a:solidFill>
                    <a:srgbClr val="FF0000"/>
                  </a:solidFill>
                </a:rPr>
                <a:t>p</a:t>
              </a:r>
              <a:r>
                <a:rPr lang="en-US" sz="1000" i="1" dirty="0" smtClean="0">
                  <a:solidFill>
                    <a:srgbClr val="FF0000"/>
                  </a:solidFill>
                </a:rPr>
                <a:t>lain </a:t>
              </a:r>
              <a:r>
                <a:rPr lang="en-US" sz="1000" i="1" dirty="0">
                  <a:solidFill>
                    <a:srgbClr val="FF0000"/>
                  </a:solidFill>
                </a:rPr>
                <a:t>s</a:t>
              </a:r>
              <a:r>
                <a:rPr lang="en-US" sz="1000" i="1" dirty="0" smtClean="0">
                  <a:solidFill>
                    <a:srgbClr val="FF0000"/>
                  </a:solidFill>
                </a:rPr>
                <a:t>oils</a:t>
              </a:r>
              <a:endParaRPr lang="en-US" sz="1000" i="1" dirty="0">
                <a:solidFill>
                  <a:srgbClr val="FF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751142" y="2141840"/>
              <a:ext cx="1048176" cy="1088800"/>
            </a:xfrm>
            <a:custGeom>
              <a:avLst/>
              <a:gdLst>
                <a:gd name="connsiteX0" fmla="*/ 0 w 4800600"/>
                <a:gd name="connsiteY0" fmla="*/ 2623930 h 2623930"/>
                <a:gd name="connsiteX1" fmla="*/ 1381539 w 4800600"/>
                <a:gd name="connsiteY1" fmla="*/ 487017 h 2623930"/>
                <a:gd name="connsiteX2" fmla="*/ 4800600 w 4800600"/>
                <a:gd name="connsiteY2" fmla="*/ 0 h 262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00600" h="2623930">
                  <a:moveTo>
                    <a:pt x="0" y="2623930"/>
                  </a:moveTo>
                  <a:cubicBezTo>
                    <a:pt x="290719" y="1774134"/>
                    <a:pt x="581439" y="924339"/>
                    <a:pt x="1381539" y="487017"/>
                  </a:cubicBezTo>
                  <a:cubicBezTo>
                    <a:pt x="2181639" y="49695"/>
                    <a:pt x="3491119" y="24847"/>
                    <a:pt x="4800600" y="0"/>
                  </a:cubicBez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V="1">
              <a:off x="4779287" y="2130920"/>
              <a:ext cx="318373" cy="331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005513" y="1730574"/>
              <a:ext cx="1433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chemeClr val="accent6">
                      <a:lumMod val="50000"/>
                    </a:schemeClr>
                  </a:solidFill>
                </a:rPr>
                <a:t>Observed y</a:t>
              </a:r>
              <a:r>
                <a:rPr lang="en-US" sz="1000" i="1" dirty="0" smtClean="0">
                  <a:solidFill>
                    <a:schemeClr val="accent6">
                      <a:lumMod val="50000"/>
                    </a:schemeClr>
                  </a:solidFill>
                </a:rPr>
                <a:t>ield </a:t>
              </a:r>
              <a:r>
                <a:rPr lang="en-US" sz="1000" i="1" dirty="0">
                  <a:solidFill>
                    <a:schemeClr val="accent6">
                      <a:lumMod val="50000"/>
                    </a:schemeClr>
                  </a:solidFill>
                </a:rPr>
                <a:t>r</a:t>
              </a:r>
              <a:r>
                <a:rPr lang="en-US" sz="1000" i="1" dirty="0" smtClean="0">
                  <a:solidFill>
                    <a:schemeClr val="accent6">
                      <a:lumMod val="50000"/>
                    </a:schemeClr>
                  </a:solidFill>
                </a:rPr>
                <a:t>esponse</a:t>
              </a:r>
            </a:p>
            <a:p>
              <a:r>
                <a:rPr lang="en-US" sz="1000" i="1" dirty="0" smtClean="0">
                  <a:solidFill>
                    <a:schemeClr val="accent6">
                      <a:lumMod val="50000"/>
                    </a:schemeClr>
                  </a:solidFill>
                </a:rPr>
                <a:t> in piedmont </a:t>
              </a:r>
              <a:r>
                <a:rPr lang="en-US" sz="1000" i="1" dirty="0">
                  <a:solidFill>
                    <a:schemeClr val="accent6">
                      <a:lumMod val="50000"/>
                    </a:schemeClr>
                  </a:solidFill>
                </a:rPr>
                <a:t>s</a:t>
              </a:r>
              <a:r>
                <a:rPr lang="en-US" sz="1000" i="1" dirty="0" smtClean="0">
                  <a:solidFill>
                    <a:schemeClr val="accent6">
                      <a:lumMod val="50000"/>
                    </a:schemeClr>
                  </a:solidFill>
                </a:rPr>
                <a:t>oils</a:t>
              </a:r>
              <a:endParaRPr lang="en-US" sz="1000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3765681" y="2085697"/>
              <a:ext cx="4144918" cy="1562624"/>
            </a:xfrm>
            <a:custGeom>
              <a:avLst/>
              <a:gdLst>
                <a:gd name="connsiteX0" fmla="*/ 0 w 4800600"/>
                <a:gd name="connsiteY0" fmla="*/ 2623930 h 2623930"/>
                <a:gd name="connsiteX1" fmla="*/ 1381539 w 4800600"/>
                <a:gd name="connsiteY1" fmla="*/ 487017 h 2623930"/>
                <a:gd name="connsiteX2" fmla="*/ 4800600 w 4800600"/>
                <a:gd name="connsiteY2" fmla="*/ 0 h 262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00600" h="2623930">
                  <a:moveTo>
                    <a:pt x="0" y="2623930"/>
                  </a:moveTo>
                  <a:cubicBezTo>
                    <a:pt x="290719" y="1774134"/>
                    <a:pt x="581439" y="924339"/>
                    <a:pt x="1381539" y="487017"/>
                  </a:cubicBezTo>
                  <a:cubicBezTo>
                    <a:pt x="2181639" y="49695"/>
                    <a:pt x="3491119" y="24847"/>
                    <a:pt x="4800600" y="0"/>
                  </a:cubicBez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>
              <a:off x="4282958" y="2224694"/>
              <a:ext cx="5422" cy="2499237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793327" y="2224694"/>
              <a:ext cx="1008" cy="25211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788344" y="4018059"/>
              <a:ext cx="8514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 dirty="0" smtClean="0">
                  <a:solidFill>
                    <a:srgbClr val="FF0000"/>
                  </a:solidFill>
                </a:rPr>
                <a:t>Observed</a:t>
              </a:r>
            </a:p>
            <a:p>
              <a:pPr algn="ctr"/>
              <a:r>
                <a:rPr lang="en-US" sz="800" i="1" dirty="0" smtClean="0">
                  <a:solidFill>
                    <a:srgbClr val="FF0000"/>
                  </a:solidFill>
                </a:rPr>
                <a:t>CSTV</a:t>
              </a:r>
            </a:p>
            <a:p>
              <a:pPr algn="ctr"/>
              <a:r>
                <a:rPr lang="en-US" sz="800" i="1" dirty="0" smtClean="0">
                  <a:solidFill>
                    <a:srgbClr val="FF0000"/>
                  </a:solidFill>
                </a:rPr>
                <a:t>(coastal </a:t>
              </a:r>
              <a:r>
                <a:rPr lang="en-US" sz="800" i="1" dirty="0">
                  <a:solidFill>
                    <a:srgbClr val="FF0000"/>
                  </a:solidFill>
                </a:rPr>
                <a:t>p</a:t>
              </a:r>
              <a:r>
                <a:rPr lang="en-US" sz="800" i="1" dirty="0" smtClean="0">
                  <a:solidFill>
                    <a:srgbClr val="FF0000"/>
                  </a:solidFill>
                </a:rPr>
                <a:t>lain)</a:t>
              </a:r>
              <a:endParaRPr lang="en-US" sz="800" i="1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106124" y="3992288"/>
              <a:ext cx="8514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 dirty="0" smtClean="0">
                  <a:solidFill>
                    <a:schemeClr val="accent6">
                      <a:lumMod val="75000"/>
                    </a:schemeClr>
                  </a:solidFill>
                </a:rPr>
                <a:t>Observed</a:t>
              </a:r>
            </a:p>
            <a:p>
              <a:pPr algn="ctr"/>
              <a:r>
                <a:rPr lang="en-US" sz="800" i="1" dirty="0" smtClean="0">
                  <a:solidFill>
                    <a:schemeClr val="accent6">
                      <a:lumMod val="75000"/>
                    </a:schemeClr>
                  </a:solidFill>
                </a:rPr>
                <a:t>CSTV </a:t>
              </a:r>
            </a:p>
            <a:p>
              <a:pPr algn="ctr"/>
              <a:r>
                <a:rPr lang="en-US" sz="800" i="1" dirty="0" smtClean="0">
                  <a:solidFill>
                    <a:schemeClr val="accent6">
                      <a:lumMod val="75000"/>
                    </a:schemeClr>
                  </a:solidFill>
                </a:rPr>
                <a:t>(piedmont)</a:t>
              </a:r>
              <a:endParaRPr lang="en-US" sz="800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4844250" y="4454013"/>
              <a:ext cx="173883" cy="240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>
              <a:off x="4341112" y="4418742"/>
              <a:ext cx="106872" cy="25019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4112335" y="472807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15</a:t>
              </a:r>
              <a:endParaRPr lang="en-US" sz="1200" b="1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4278184" y="4713883"/>
              <a:ext cx="0" cy="86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794934" y="4720763"/>
              <a:ext cx="0" cy="86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5804829" y="4720763"/>
              <a:ext cx="0" cy="86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737815" y="4720763"/>
              <a:ext cx="0" cy="86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3631585" y="2161669"/>
              <a:ext cx="1245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3620596" y="3399160"/>
              <a:ext cx="1245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/>
            <p:cNvCxnSpPr/>
            <p:nvPr/>
          </p:nvCxnSpPr>
          <p:spPr>
            <a:xfrm flipH="1" flipV="1">
              <a:off x="3745427" y="1731833"/>
              <a:ext cx="21151" cy="30754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3639033" y="473993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7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44204" y="496664"/>
            <a:ext cx="689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Critical Soil Test Values for NC soils and Crops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194" y="1539830"/>
            <a:ext cx="5675868" cy="3968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90" y="1807618"/>
            <a:ext cx="3144635" cy="29523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6019" y="5448164"/>
            <a:ext cx="5402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Fertilizer P rate recommendations for corn at a yield goal of 10.1 Mg/ha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9105592" y="5659284"/>
            <a:ext cx="181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Zang</a:t>
            </a:r>
            <a:r>
              <a:rPr lang="en-US" i="1" dirty="0" smtClean="0"/>
              <a:t> et al. (2021)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161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5221" y="736325"/>
            <a:ext cx="7187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Consequence: Build-up </a:t>
            </a:r>
            <a:r>
              <a:rPr lang="en-US" sz="2800" i="1" dirty="0">
                <a:solidFill>
                  <a:srgbClr val="0070C0"/>
                </a:solidFill>
              </a:rPr>
              <a:t>of Phosphorus in NC soils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264B78-C2A6-445D-B76F-6367758E939B}"/>
              </a:ext>
            </a:extLst>
          </p:cNvPr>
          <p:cNvSpPr/>
          <p:nvPr/>
        </p:nvSpPr>
        <p:spPr>
          <a:xfrm>
            <a:off x="5470924" y="3358889"/>
            <a:ext cx="1938694" cy="652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40986"/>
              </p:ext>
            </p:extLst>
          </p:nvPr>
        </p:nvGraphicFramePr>
        <p:xfrm>
          <a:off x="2345222" y="2631454"/>
          <a:ext cx="7837003" cy="292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938">
                  <a:extLst>
                    <a:ext uri="{9D8B030D-6E8A-4147-A177-3AD203B41FA5}">
                      <a16:colId xmlns:a16="http://schemas.microsoft.com/office/drawing/2014/main" val="125881501"/>
                    </a:ext>
                  </a:extLst>
                </a:gridCol>
                <a:gridCol w="1457012">
                  <a:extLst>
                    <a:ext uri="{9D8B030D-6E8A-4147-A177-3AD203B41FA5}">
                      <a16:colId xmlns:a16="http://schemas.microsoft.com/office/drawing/2014/main" val="3623758186"/>
                    </a:ext>
                  </a:extLst>
                </a:gridCol>
                <a:gridCol w="1590455">
                  <a:extLst>
                    <a:ext uri="{9D8B030D-6E8A-4147-A177-3AD203B41FA5}">
                      <a16:colId xmlns:a16="http://schemas.microsoft.com/office/drawing/2014/main" val="3628810683"/>
                    </a:ext>
                  </a:extLst>
                </a:gridCol>
                <a:gridCol w="1471799">
                  <a:extLst>
                    <a:ext uri="{9D8B030D-6E8A-4147-A177-3AD203B41FA5}">
                      <a16:colId xmlns:a16="http://schemas.microsoft.com/office/drawing/2014/main" val="1492121432"/>
                    </a:ext>
                  </a:extLst>
                </a:gridCol>
                <a:gridCol w="1471799">
                  <a:extLst>
                    <a:ext uri="{9D8B030D-6E8A-4147-A177-3AD203B41FA5}">
                      <a16:colId xmlns:a16="http://schemas.microsoft.com/office/drawing/2014/main" val="4152121317"/>
                    </a:ext>
                  </a:extLst>
                </a:gridCol>
              </a:tblGrid>
              <a:tr h="54648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Mehlich-3</a:t>
                      </a:r>
                      <a:r>
                        <a:rPr lang="en-US" sz="2400" baseline="0" dirty="0" smtClean="0"/>
                        <a:t> P (mg/dm</a:t>
                      </a:r>
                      <a:r>
                        <a:rPr lang="en-US" sz="2400" baseline="30000" dirty="0" smtClean="0"/>
                        <a:t>3</a:t>
                      </a:r>
                      <a:r>
                        <a:rPr lang="en-US" sz="2400" baseline="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24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735647"/>
                  </a:ext>
                </a:extLst>
              </a:tr>
              <a:tr h="5464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</a:rPr>
                        <a:t>&lt; 30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</a:rPr>
                        <a:t>31 - 60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</a:rPr>
                        <a:t>61 -</a:t>
                      </a:r>
                      <a:r>
                        <a:rPr lang="pt-BR" sz="2400" baseline="0" dirty="0" smtClean="0">
                          <a:solidFill>
                            <a:schemeClr val="bg1"/>
                          </a:solidFill>
                        </a:rPr>
                        <a:t> 120</a:t>
                      </a:r>
                      <a:endParaRPr lang="pt-BR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</a:rPr>
                        <a:t>&gt; 120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81239"/>
                  </a:ext>
                </a:extLst>
              </a:tr>
              <a:tr h="369702">
                <a:tc>
                  <a:txBody>
                    <a:bodyPr/>
                    <a:lstStyle/>
                    <a:p>
                      <a:r>
                        <a:rPr lang="pt-BR" sz="2400" b="1" dirty="0" smtClean="0"/>
                        <a:t>Cotton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0535721"/>
                  </a:ext>
                </a:extLst>
              </a:tr>
              <a:tr h="369702">
                <a:tc>
                  <a:txBody>
                    <a:bodyPr/>
                    <a:lstStyle/>
                    <a:p>
                      <a:r>
                        <a:rPr lang="pt-BR" sz="2400" b="1" baseline="0" dirty="0" smtClean="0"/>
                        <a:t>Grains</a:t>
                      </a:r>
                      <a:endParaRPr lang="en-US" sz="24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456234"/>
                  </a:ext>
                </a:extLst>
              </a:tr>
              <a:tr h="369702">
                <a:tc>
                  <a:txBody>
                    <a:bodyPr/>
                    <a:lstStyle/>
                    <a:p>
                      <a:r>
                        <a:rPr lang="pt-BR" sz="2400" b="1" dirty="0" smtClean="0"/>
                        <a:t>Pasture/hay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073903"/>
                  </a:ext>
                </a:extLst>
              </a:tr>
              <a:tr h="369702">
                <a:tc>
                  <a:txBody>
                    <a:bodyPr/>
                    <a:lstStyle/>
                    <a:p>
                      <a:r>
                        <a:rPr lang="pt-BR" sz="2400" b="1" dirty="0" smtClean="0"/>
                        <a:t>Peanut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025187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345221" y="1884872"/>
            <a:ext cx="7837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Percentage of soil samples in each P availability class </a:t>
            </a:r>
            <a:r>
              <a:rPr lang="pt-BR" sz="2000" dirty="0" smtClean="0"/>
              <a:t>(Samples analyzed </a:t>
            </a:r>
            <a:r>
              <a:rPr lang="pt-BR" sz="2000" dirty="0"/>
              <a:t>by NCDA&amp;CS </a:t>
            </a:r>
            <a:r>
              <a:rPr lang="pt-BR" sz="2000" dirty="0" smtClean="0"/>
              <a:t>FY </a:t>
            </a:r>
            <a:r>
              <a:rPr lang="pt-BR" sz="2000" dirty="0"/>
              <a:t>2019 + 2020 – 431,884 </a:t>
            </a:r>
            <a:r>
              <a:rPr lang="pt-BR" sz="2000" dirty="0" smtClean="0"/>
              <a:t>soil samples)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6634127" y="5553214"/>
            <a:ext cx="35480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 smtClean="0"/>
              <a:t>(D. Hardy, personal communication, Jan. 2021)</a:t>
            </a:r>
            <a:endParaRPr lang="pt-BR" sz="14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8029" y="558671"/>
            <a:ext cx="7907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 We created the </a:t>
            </a:r>
            <a:r>
              <a:rPr lang="en-US" sz="2400" b="1" i="1" dirty="0" smtClean="0"/>
              <a:t>Interagency Soil Test Phosphorus Committee</a:t>
            </a:r>
            <a:endParaRPr lang="en-US" sz="2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7519" y="1096781"/>
            <a:ext cx="15552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 </a:t>
            </a:r>
            <a:r>
              <a:rPr lang="en-US" dirty="0" err="1" smtClean="0"/>
              <a:t>Gatiboni</a:t>
            </a:r>
            <a:endParaRPr lang="en-US" dirty="0" smtClean="0"/>
          </a:p>
          <a:p>
            <a:r>
              <a:rPr lang="en-US" dirty="0" smtClean="0"/>
              <a:t>D. Hardy</a:t>
            </a:r>
          </a:p>
          <a:p>
            <a:r>
              <a:rPr lang="en-US" dirty="0" smtClean="0"/>
              <a:t>D. Osmond</a:t>
            </a:r>
          </a:p>
          <a:p>
            <a:r>
              <a:rPr lang="en-US" dirty="0" smtClean="0"/>
              <a:t>S. </a:t>
            </a:r>
            <a:r>
              <a:rPr lang="en-US" dirty="0" err="1" smtClean="0"/>
              <a:t>Kulesza</a:t>
            </a:r>
            <a:endParaRPr lang="en-US" dirty="0" smtClean="0"/>
          </a:p>
          <a:p>
            <a:r>
              <a:rPr lang="en-US" dirty="0" smtClean="0"/>
              <a:t>D. Crouse</a:t>
            </a:r>
          </a:p>
          <a:p>
            <a:r>
              <a:rPr lang="en-US" dirty="0" smtClean="0"/>
              <a:t>J. </a:t>
            </a:r>
            <a:r>
              <a:rPr lang="en-US" dirty="0" err="1" smtClean="0"/>
              <a:t>Havlin</a:t>
            </a:r>
            <a:endParaRPr lang="en-US" dirty="0" smtClean="0"/>
          </a:p>
          <a:p>
            <a:r>
              <a:rPr lang="en-US" dirty="0" smtClean="0"/>
              <a:t>C. </a:t>
            </a:r>
            <a:r>
              <a:rPr lang="en-US" dirty="0" err="1" smtClean="0"/>
              <a:t>Hudak</a:t>
            </a:r>
            <a:r>
              <a:rPr lang="en-US" dirty="0" smtClean="0"/>
              <a:t>-Wise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222" y="1259421"/>
            <a:ext cx="4353901" cy="44879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8706" y="4656622"/>
            <a:ext cx="653327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Start a set of field trials to check if the P CSTVs are up to date </a:t>
            </a:r>
            <a:endParaRPr lang="en-US" sz="24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8706" y="3405105"/>
            <a:ext cx="653327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Revise the equation for recommending P to have zero P fertilization in soils with P &gt; 60 mg/dm</a:t>
            </a:r>
            <a:r>
              <a:rPr lang="en-US" sz="2400" baseline="30000" dirty="0" smtClean="0"/>
              <a:t>3</a:t>
            </a:r>
            <a:endParaRPr lang="en-US" sz="2400" b="1" i="1" baseline="30000" dirty="0"/>
          </a:p>
        </p:txBody>
      </p:sp>
    </p:spTree>
    <p:extLst>
      <p:ext uri="{BB962C8B-B14F-4D97-AF65-F5344CB8AC3E}">
        <p14:creationId xmlns:p14="http://schemas.microsoft.com/office/powerpoint/2010/main" val="249998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34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20" y="887121"/>
            <a:ext cx="4121518" cy="2656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76172" y="887121"/>
            <a:ext cx="1091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Nielsen (2020)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499" y="3717910"/>
            <a:ext cx="4043639" cy="29743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21526" y="1312956"/>
            <a:ext cx="669367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Why CSTV studies are still important for NC?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u="sng" dirty="0" smtClean="0"/>
              <a:t>Motivation: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No </a:t>
            </a:r>
            <a:r>
              <a:rPr lang="en-US" dirty="0"/>
              <a:t>recent data </a:t>
            </a:r>
            <a:r>
              <a:rPr lang="en-US" dirty="0" smtClean="0"/>
              <a:t>about CSTVs in NC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Changes </a:t>
            </a:r>
            <a:r>
              <a:rPr lang="en-US" dirty="0"/>
              <a:t>in crop varieties and yield potential since the </a:t>
            </a:r>
            <a:r>
              <a:rPr lang="en-US" dirty="0" smtClean="0"/>
              <a:t>80s/90s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NC Commodity Groups were interested in fertilization for High-Yield environments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935</Words>
  <Application>Microsoft Office PowerPoint</Application>
  <PresentationFormat>Widescreen</PresentationFormat>
  <Paragraphs>253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UniversCondensed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CALS CAAT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Gatiboni</dc:creator>
  <cp:lastModifiedBy>Luke Gatiboni</cp:lastModifiedBy>
  <cp:revision>62</cp:revision>
  <dcterms:created xsi:type="dcterms:W3CDTF">2023-02-18T13:25:44Z</dcterms:created>
  <dcterms:modified xsi:type="dcterms:W3CDTF">2023-02-22T11:54:47Z</dcterms:modified>
</cp:coreProperties>
</file>